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12"/>
  </p:notesMasterIdLst>
  <p:sldIdLst>
    <p:sldId id="256" r:id="rId2"/>
    <p:sldId id="258" r:id="rId3"/>
    <p:sldId id="260" r:id="rId4"/>
    <p:sldId id="317" r:id="rId5"/>
    <p:sldId id="319" r:id="rId6"/>
    <p:sldId id="323" r:id="rId7"/>
    <p:sldId id="324" r:id="rId8"/>
    <p:sldId id="326" r:id="rId9"/>
    <p:sldId id="325" r:id="rId10"/>
    <p:sldId id="316" r:id="rId1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>
      <p:cViewPr>
        <p:scale>
          <a:sx n="66" d="100"/>
          <a:sy n="66" d="100"/>
        </p:scale>
        <p:origin x="668" y="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4BD8D5-8A9A-4DE0-9673-263C13F32077}" type="datetimeFigureOut">
              <a:rPr lang="en-IN" smtClean="0"/>
              <a:t>04-01-2025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E3EBD-538D-4A8D-8B46-6EB878A76C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095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5E3EBD-538D-4A8D-8B46-6EB878A76CF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425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5DBF3-DB6B-AF64-BDC2-2752FC61D5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114CA-FBB6-154B-1E2E-69FD21374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D25E2-D844-7806-C054-8DB5741CD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534DB-3C4C-FF53-0142-4DC04F2F4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BF589-B39D-9F8C-372C-5872617CF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328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D4F8D-E0EB-960E-9EE4-C2F09D2FC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E45DD5-9901-294F-5C4B-6F44CC1A9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11F96-90AD-82D5-AD4C-255775829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21392-A034-EB5E-6367-B13FEC58B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02C9D-18B9-E3F3-AF2A-895952BF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0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5A0863-7F1A-CA4D-9662-418778534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C23194-12FB-57CD-3D90-35A3DFDDF4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0E561-5768-BC3D-689B-E2704CE1F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67B7F-035D-439E-8CB9-D2714154B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771A2-EA12-555B-A3FE-A5900FEA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799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37817" y="2312898"/>
            <a:ext cx="75247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9752" y="3840480"/>
            <a:ext cx="8538845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295F99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pc="65" dirty="0"/>
              <a:t>Embedded</a:t>
            </a:r>
            <a:r>
              <a:rPr spc="65" dirty="0">
                <a:solidFill>
                  <a:srgbClr val="BDBDBD"/>
                </a:solidFill>
              </a:rPr>
              <a:t>Online</a:t>
            </a:r>
            <a:r>
              <a:rPr spc="65" dirty="0"/>
              <a:t>Conference.com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9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pc="260" dirty="0"/>
              <a:t>©</a:t>
            </a:r>
            <a:r>
              <a:rPr spc="430" dirty="0"/>
              <a:t> </a:t>
            </a:r>
            <a:r>
              <a:rPr spc="75" dirty="0"/>
              <a:t>E</a:t>
            </a:r>
            <a:r>
              <a:rPr spc="-80" dirty="0"/>
              <a:t> </a:t>
            </a:r>
            <a:r>
              <a:rPr spc="125" dirty="0"/>
              <a:t>m</a:t>
            </a:r>
            <a:r>
              <a:rPr spc="-75" dirty="0"/>
              <a:t> </a:t>
            </a:r>
            <a:r>
              <a:rPr spc="70" dirty="0"/>
              <a:t>b</a:t>
            </a:r>
            <a:r>
              <a:rPr spc="-70" dirty="0"/>
              <a:t> </a:t>
            </a:r>
            <a:r>
              <a:rPr spc="60" dirty="0"/>
              <a:t>e</a:t>
            </a:r>
            <a:r>
              <a:rPr spc="-75" dirty="0"/>
              <a:t> </a:t>
            </a:r>
            <a:r>
              <a:rPr spc="70" dirty="0"/>
              <a:t>d</a:t>
            </a:r>
            <a:r>
              <a:rPr spc="-70" dirty="0"/>
              <a:t> </a:t>
            </a:r>
            <a:r>
              <a:rPr spc="70" dirty="0"/>
              <a:t>d</a:t>
            </a:r>
            <a:r>
              <a:rPr spc="-70" dirty="0"/>
              <a:t> </a:t>
            </a:r>
            <a:r>
              <a:rPr spc="60" dirty="0"/>
              <a:t>e</a:t>
            </a:r>
            <a:r>
              <a:rPr spc="-75" dirty="0"/>
              <a:t> </a:t>
            </a:r>
            <a:r>
              <a:rPr spc="70" dirty="0"/>
              <a:t>d</a:t>
            </a:r>
            <a:r>
              <a:rPr spc="-70" dirty="0"/>
              <a:t> </a:t>
            </a:r>
            <a:r>
              <a:rPr spc="90" dirty="0"/>
              <a:t>O</a:t>
            </a:r>
            <a:r>
              <a:rPr spc="-80" dirty="0"/>
              <a:t> </a:t>
            </a:r>
            <a:r>
              <a:rPr spc="80" dirty="0"/>
              <a:t>n</a:t>
            </a:r>
            <a:r>
              <a:rPr spc="-60" dirty="0"/>
              <a:t> </a:t>
            </a:r>
            <a:r>
              <a:rPr spc="-20" dirty="0"/>
              <a:t>l</a:t>
            </a:r>
            <a:r>
              <a:rPr spc="-80" dirty="0"/>
              <a:t> </a:t>
            </a:r>
            <a:r>
              <a:rPr spc="-20" dirty="0"/>
              <a:t>i</a:t>
            </a:r>
            <a:r>
              <a:rPr spc="-70" dirty="0"/>
              <a:t> </a:t>
            </a:r>
            <a:r>
              <a:rPr spc="80" dirty="0"/>
              <a:t>n</a:t>
            </a:r>
            <a:r>
              <a:rPr spc="-70" dirty="0"/>
              <a:t> </a:t>
            </a:r>
            <a:r>
              <a:rPr spc="60" dirty="0"/>
              <a:t>e</a:t>
            </a:r>
            <a:r>
              <a:rPr spc="-75" dirty="0"/>
              <a:t> </a:t>
            </a:r>
            <a:r>
              <a:rPr spc="90" dirty="0"/>
              <a:t>C</a:t>
            </a:r>
            <a:r>
              <a:rPr spc="-80" dirty="0"/>
              <a:t> </a:t>
            </a:r>
            <a:r>
              <a:rPr spc="60" dirty="0"/>
              <a:t>o</a:t>
            </a:r>
            <a:r>
              <a:rPr spc="-70" dirty="0"/>
              <a:t> </a:t>
            </a:r>
            <a:r>
              <a:rPr spc="80" dirty="0"/>
              <a:t>n</a:t>
            </a:r>
            <a:r>
              <a:rPr spc="-70" dirty="0"/>
              <a:t> </a:t>
            </a:r>
            <a:r>
              <a:rPr spc="-30" dirty="0"/>
              <a:t>f</a:t>
            </a:r>
            <a:r>
              <a:rPr spc="-75" dirty="0"/>
              <a:t> </a:t>
            </a:r>
            <a:r>
              <a:rPr spc="60" dirty="0"/>
              <a:t>e</a:t>
            </a:r>
            <a:r>
              <a:rPr spc="-85" dirty="0"/>
              <a:t> </a:t>
            </a:r>
            <a:r>
              <a:rPr dirty="0"/>
              <a:t>r</a:t>
            </a:r>
            <a:r>
              <a:rPr spc="-90" dirty="0"/>
              <a:t> </a:t>
            </a:r>
            <a:r>
              <a:rPr spc="60" dirty="0"/>
              <a:t>e</a:t>
            </a:r>
            <a:r>
              <a:rPr spc="-85" dirty="0"/>
              <a:t> </a:t>
            </a:r>
            <a:r>
              <a:rPr spc="80" dirty="0"/>
              <a:t>n</a:t>
            </a:r>
            <a:r>
              <a:rPr spc="-60" dirty="0"/>
              <a:t> </a:t>
            </a:r>
            <a:r>
              <a:rPr dirty="0"/>
              <a:t>c</a:t>
            </a:r>
            <a:r>
              <a:rPr spc="-85" dirty="0"/>
              <a:t> </a:t>
            </a:r>
            <a:r>
              <a:rPr spc="60" dirty="0"/>
              <a:t>e</a:t>
            </a:r>
            <a:r>
              <a:rPr spc="-75" dirty="0"/>
              <a:t> </a:t>
            </a:r>
            <a:r>
              <a:rPr spc="-45" dirty="0"/>
              <a:t>.</a:t>
            </a:r>
            <a:r>
              <a:rPr spc="-65" dirty="0"/>
              <a:t> </a:t>
            </a:r>
            <a:r>
              <a:rPr dirty="0"/>
              <a:t>c</a:t>
            </a:r>
            <a:r>
              <a:rPr spc="-85" dirty="0"/>
              <a:t> </a:t>
            </a:r>
            <a:r>
              <a:rPr spc="60" dirty="0"/>
              <a:t>o</a:t>
            </a:r>
            <a:r>
              <a:rPr spc="-70" dirty="0"/>
              <a:t> </a:t>
            </a:r>
            <a:r>
              <a:rPr spc="125" dirty="0"/>
              <a:t>m</a:t>
            </a:r>
            <a:r>
              <a:rPr spc="430" dirty="0"/>
              <a:t> </a:t>
            </a:r>
            <a:r>
              <a:rPr spc="85" dirty="0"/>
              <a:t>A</a:t>
            </a:r>
            <a:r>
              <a:rPr spc="-85" dirty="0"/>
              <a:t> </a:t>
            </a:r>
            <a:r>
              <a:rPr spc="-20" dirty="0"/>
              <a:t>l</a:t>
            </a:r>
            <a:r>
              <a:rPr spc="-70" dirty="0"/>
              <a:t> </a:t>
            </a:r>
            <a:r>
              <a:rPr dirty="0"/>
              <a:t>l</a:t>
            </a:r>
            <a:r>
              <a:rPr spc="434" dirty="0"/>
              <a:t> </a:t>
            </a:r>
            <a:r>
              <a:rPr dirty="0"/>
              <a:t>r</a:t>
            </a:r>
            <a:r>
              <a:rPr spc="-70" dirty="0"/>
              <a:t> </a:t>
            </a:r>
            <a:r>
              <a:rPr spc="-20" dirty="0"/>
              <a:t>i</a:t>
            </a:r>
            <a:r>
              <a:rPr spc="-70" dirty="0"/>
              <a:t> </a:t>
            </a:r>
            <a:r>
              <a:rPr spc="120" dirty="0"/>
              <a:t>g</a:t>
            </a:r>
            <a:r>
              <a:rPr spc="-70" dirty="0"/>
              <a:t> </a:t>
            </a:r>
            <a:r>
              <a:rPr spc="80" dirty="0"/>
              <a:t>h</a:t>
            </a:r>
            <a:r>
              <a:rPr spc="-70" dirty="0"/>
              <a:t> </a:t>
            </a:r>
            <a:r>
              <a:rPr spc="-20" dirty="0"/>
              <a:t>t</a:t>
            </a:r>
            <a:r>
              <a:rPr spc="-80" dirty="0"/>
              <a:t> </a:t>
            </a:r>
            <a:r>
              <a:rPr spc="105" dirty="0"/>
              <a:t>s</a:t>
            </a:r>
            <a:r>
              <a:rPr spc="430" dirty="0"/>
              <a:t> </a:t>
            </a:r>
            <a:r>
              <a:rPr dirty="0"/>
              <a:t>r</a:t>
            </a:r>
            <a:r>
              <a:rPr spc="-90" dirty="0"/>
              <a:t> </a:t>
            </a:r>
            <a:r>
              <a:rPr spc="60" dirty="0"/>
              <a:t>e</a:t>
            </a:r>
            <a:r>
              <a:rPr spc="-85" dirty="0"/>
              <a:t> </a:t>
            </a:r>
            <a:r>
              <a:rPr spc="105" dirty="0"/>
              <a:t>s</a:t>
            </a:r>
            <a:r>
              <a:rPr spc="-70" dirty="0"/>
              <a:t> </a:t>
            </a:r>
            <a:r>
              <a:rPr spc="60" dirty="0"/>
              <a:t>e</a:t>
            </a:r>
            <a:r>
              <a:rPr spc="-85" dirty="0"/>
              <a:t> </a:t>
            </a:r>
            <a:r>
              <a:rPr dirty="0"/>
              <a:t>r</a:t>
            </a:r>
            <a:r>
              <a:rPr spc="-70" dirty="0"/>
              <a:t> </a:t>
            </a:r>
            <a:r>
              <a:rPr spc="90" dirty="0"/>
              <a:t>v</a:t>
            </a:r>
            <a:r>
              <a:rPr spc="-70" dirty="0"/>
              <a:t> </a:t>
            </a:r>
            <a:r>
              <a:rPr spc="60" dirty="0"/>
              <a:t>e</a:t>
            </a:r>
            <a:r>
              <a:rPr spc="-85" dirty="0"/>
              <a:t> </a:t>
            </a:r>
            <a:r>
              <a:rPr spc="20" dirty="0"/>
              <a:t>d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3399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A142E-5AA9-E5CD-0E81-12BE02B4F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33F29-12CA-96DA-6EB7-F99774ED7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3656C-4679-1030-4775-BB6110EC2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7373E-B5FA-41D2-2067-B9EDFE59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E5F52-92D6-A1A2-A73A-517B2E21F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966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70A4C-369A-580E-2379-3091D111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3C52E-59A1-A15C-3166-F60EE6984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36EA1-C090-BCC5-2BCD-ED76F22B2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8AD2E-DC24-484E-DA0F-EA05F0874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4E5B8-A578-E55A-E9EC-2B938D71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796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43E41-617F-0F66-156B-43800AFF1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C9F93-0BF2-1550-80FA-282A9460D9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DE1D93-9C49-A789-9187-5E39439D6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10BE4-274F-B3EE-FF35-A8663414B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20B67-41EF-6A8C-E353-162B0EEC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B7907-55DB-61A7-0C9F-E291D2D4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78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284FE-566A-D8A5-5A5D-F408C381E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5CBCA-457E-1649-E69F-48658794C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F5E77-8FCD-47B0-F7C6-3E9A610FB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57EB4-B2B4-9E25-2830-9A785D49D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011669-EE0D-1543-03F1-C30C4624DF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DCFE24-139C-D5C4-808C-82321AA4A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5CDB31-68A2-3829-8AE7-0AD019E67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7B8495-6AB2-CBB7-9408-72A4DDB9C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674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86953-7C54-8A92-91AF-2CB3F9447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C3BF5F-3D68-4E3B-A157-D0D341664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2AFFB-4362-9D4D-4592-2C1F2FA1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AB838-75FF-810F-A84C-0EEAB087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55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9D9EA2-49C4-0544-72C2-791739B78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3CC60-48E0-4222-3C77-ED1597844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9A8E9-0225-C7AB-6EFE-B25BE48E6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816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7CAD5-819E-51D4-9DD2-9103085D5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21F43-9EDB-B662-EE2C-CC730FF1D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2A7AB-C122-20C6-2488-2BF40BECC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026FC-AEE1-BC48-AF8C-88BCA3F83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BA5B4-6241-74A1-3F26-3212A7F19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FB8AE-9B6E-B3CF-6BAE-1C6ECE1FA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560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3DE6C-A150-5030-D01E-9F34FD4D1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981BE-19E6-6213-D0F5-9154DEB2A0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1C6DA3-E58E-DEA3-350D-B8D064967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2E0489-9A07-5100-306D-CC20C0736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E8C51-A2F1-C8AE-A224-0E42B5FFB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1F6DA-6FFF-572D-A6FE-7BA8FD1E1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252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B09EB-20C5-383B-7441-BAABA7AC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65EB0-2D72-3B33-2FF0-596A06B3C9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BE645-1B3E-F6BF-C4D1-8C18467497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lang="pt-BR" spc="260"/>
              <a:t>©</a:t>
            </a:r>
            <a:r>
              <a:rPr lang="pt-BR" spc="430"/>
              <a:t> </a:t>
            </a:r>
            <a:r>
              <a:rPr lang="pt-BR" spc="75"/>
              <a:t>E</a:t>
            </a:r>
            <a:r>
              <a:rPr lang="pt-BR" spc="-80"/>
              <a:t> </a:t>
            </a:r>
            <a:r>
              <a:rPr lang="pt-BR" spc="125"/>
              <a:t>m</a:t>
            </a:r>
            <a:r>
              <a:rPr lang="pt-BR" spc="-75"/>
              <a:t> </a:t>
            </a:r>
            <a:r>
              <a:rPr lang="pt-BR" spc="70"/>
              <a:t>b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70"/>
              <a:t>d</a:t>
            </a:r>
            <a:r>
              <a:rPr lang="pt-BR" spc="-70"/>
              <a:t> </a:t>
            </a:r>
            <a:r>
              <a:rPr lang="pt-BR" spc="90"/>
              <a:t>O</a:t>
            </a:r>
            <a:r>
              <a:rPr lang="pt-BR" spc="-80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 spc="-20"/>
              <a:t>l</a:t>
            </a:r>
            <a:r>
              <a:rPr lang="pt-BR" spc="-8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90"/>
              <a:t>C</a:t>
            </a:r>
            <a:r>
              <a:rPr lang="pt-BR" spc="-80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80"/>
              <a:t>n</a:t>
            </a:r>
            <a:r>
              <a:rPr lang="pt-BR" spc="-70"/>
              <a:t> </a:t>
            </a:r>
            <a:r>
              <a:rPr lang="pt-BR" spc="-30"/>
              <a:t>f</a:t>
            </a:r>
            <a:r>
              <a:rPr lang="pt-BR" spc="-75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80"/>
              <a:t>n</a:t>
            </a:r>
            <a:r>
              <a:rPr lang="pt-BR" spc="-60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e</a:t>
            </a:r>
            <a:r>
              <a:rPr lang="pt-BR" spc="-75"/>
              <a:t> </a:t>
            </a:r>
            <a:r>
              <a:rPr lang="pt-BR" spc="-45"/>
              <a:t>.</a:t>
            </a:r>
            <a:r>
              <a:rPr lang="pt-BR" spc="-65"/>
              <a:t> </a:t>
            </a:r>
            <a:r>
              <a:rPr lang="pt-BR"/>
              <a:t>c</a:t>
            </a:r>
            <a:r>
              <a:rPr lang="pt-BR" spc="-85"/>
              <a:t> </a:t>
            </a:r>
            <a:r>
              <a:rPr lang="pt-BR" spc="60"/>
              <a:t>o</a:t>
            </a:r>
            <a:r>
              <a:rPr lang="pt-BR" spc="-70"/>
              <a:t> </a:t>
            </a:r>
            <a:r>
              <a:rPr lang="pt-BR" spc="125"/>
              <a:t>m</a:t>
            </a:r>
            <a:r>
              <a:rPr lang="pt-BR" spc="430"/>
              <a:t> </a:t>
            </a:r>
            <a:r>
              <a:rPr lang="pt-BR" spc="85"/>
              <a:t>A</a:t>
            </a:r>
            <a:r>
              <a:rPr lang="pt-BR" spc="-85"/>
              <a:t> </a:t>
            </a:r>
            <a:r>
              <a:rPr lang="pt-BR" spc="-20"/>
              <a:t>l</a:t>
            </a:r>
            <a:r>
              <a:rPr lang="pt-BR" spc="-70"/>
              <a:t> </a:t>
            </a:r>
            <a:r>
              <a:rPr lang="pt-BR"/>
              <a:t>l</a:t>
            </a:r>
            <a:r>
              <a:rPr lang="pt-BR" spc="434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-20"/>
              <a:t>i</a:t>
            </a:r>
            <a:r>
              <a:rPr lang="pt-BR" spc="-70"/>
              <a:t> </a:t>
            </a:r>
            <a:r>
              <a:rPr lang="pt-BR" spc="120"/>
              <a:t>g</a:t>
            </a:r>
            <a:r>
              <a:rPr lang="pt-BR" spc="-70"/>
              <a:t> </a:t>
            </a:r>
            <a:r>
              <a:rPr lang="pt-BR" spc="80"/>
              <a:t>h</a:t>
            </a:r>
            <a:r>
              <a:rPr lang="pt-BR" spc="-70"/>
              <a:t> </a:t>
            </a:r>
            <a:r>
              <a:rPr lang="pt-BR" spc="-20"/>
              <a:t>t</a:t>
            </a:r>
            <a:r>
              <a:rPr lang="pt-BR" spc="-80"/>
              <a:t> </a:t>
            </a:r>
            <a:r>
              <a:rPr lang="pt-BR" spc="105"/>
              <a:t>s</a:t>
            </a:r>
            <a:r>
              <a:rPr lang="pt-BR" spc="430"/>
              <a:t> </a:t>
            </a:r>
            <a:r>
              <a:rPr lang="pt-BR"/>
              <a:t>r</a:t>
            </a:r>
            <a:r>
              <a:rPr lang="pt-BR" spc="-9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105"/>
              <a:t>s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/>
              <a:t>r</a:t>
            </a:r>
            <a:r>
              <a:rPr lang="pt-BR" spc="-70"/>
              <a:t> </a:t>
            </a:r>
            <a:r>
              <a:rPr lang="pt-BR" spc="90"/>
              <a:t>v</a:t>
            </a:r>
            <a:r>
              <a:rPr lang="pt-BR" spc="-70"/>
              <a:t> </a:t>
            </a:r>
            <a:r>
              <a:rPr lang="pt-BR" spc="60"/>
              <a:t>e</a:t>
            </a:r>
            <a:r>
              <a:rPr lang="pt-BR" spc="-85"/>
              <a:t> </a:t>
            </a:r>
            <a:r>
              <a:rPr lang="pt-BR" spc="20"/>
              <a:t>d</a:t>
            </a:r>
            <a:endParaRPr lang="pt-BR" spc="2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A64A7-C99D-6582-CE55-2D2297254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lang="en-IN" spc="65"/>
              <a:t>Embedded</a:t>
            </a:r>
            <a:r>
              <a:rPr lang="en-IN" spc="65">
                <a:solidFill>
                  <a:srgbClr val="BDBDBD"/>
                </a:solidFill>
              </a:rPr>
              <a:t>Online</a:t>
            </a:r>
            <a:r>
              <a:rPr lang="en-IN" spc="65"/>
              <a:t>Conference.com</a:t>
            </a:r>
            <a:endParaRPr lang="en-IN" spc="6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D5E87-11C2-2364-2590-3CA19382BC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820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2743200" y="2413670"/>
            <a:ext cx="7391400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4000" b="1" spc="29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sz="4000" b="1" spc="37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4000" b="1" spc="46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z="4000" b="1" spc="465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anagement</a:t>
            </a:r>
            <a:r>
              <a:rPr sz="4000" b="1" spc="38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4000" b="1" spc="345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sz="4000" b="1" spc="29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Linux</a:t>
            </a:r>
            <a:r>
              <a:rPr lang="en-IN" sz="4000" b="1" spc="29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Device Drivers</a:t>
            </a:r>
            <a:endParaRPr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954590" y="2185070"/>
            <a:ext cx="7332409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8000" spc="520" dirty="0"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en-IN" sz="8000" spc="11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8000" spc="355" dirty="0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en-IN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1057681" y="1861921"/>
            <a:ext cx="683895" cy="683895"/>
          </a:xfrm>
          <a:custGeom>
            <a:avLst/>
            <a:gdLst/>
            <a:ahLst/>
            <a:cxnLst/>
            <a:rect l="l" t="t" r="r" b="b"/>
            <a:pathLst>
              <a:path w="683894" h="683894">
                <a:moveTo>
                  <a:pt x="683272" y="0"/>
                </a:moveTo>
                <a:lnTo>
                  <a:pt x="0" y="0"/>
                </a:lnTo>
                <a:lnTo>
                  <a:pt x="0" y="683272"/>
                </a:lnTo>
                <a:lnTo>
                  <a:pt x="341642" y="683272"/>
                </a:lnTo>
                <a:lnTo>
                  <a:pt x="683272" y="683272"/>
                </a:lnTo>
                <a:lnTo>
                  <a:pt x="683272" y="0"/>
                </a:lnTo>
                <a:close/>
              </a:path>
            </a:pathLst>
          </a:custGeom>
          <a:solidFill>
            <a:srgbClr val="719EC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257376" y="1916544"/>
            <a:ext cx="2844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0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896021" y="1993061"/>
            <a:ext cx="49891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spc="90" dirty="0">
                <a:solidFill>
                  <a:srgbClr val="585858"/>
                </a:solidFill>
                <a:latin typeface="Trebuchet MS"/>
                <a:cs typeface="Trebuchet MS"/>
              </a:rPr>
              <a:t>Introduction</a:t>
            </a:r>
            <a:r>
              <a:rPr sz="2200" spc="3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70" dirty="0">
                <a:solidFill>
                  <a:srgbClr val="585858"/>
                </a:solidFill>
                <a:latin typeface="Trebuchet MS"/>
                <a:cs typeface="Trebuchet MS"/>
              </a:rPr>
              <a:t>to</a:t>
            </a:r>
            <a:r>
              <a:rPr sz="2200" spc="4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30" dirty="0">
                <a:solidFill>
                  <a:srgbClr val="585858"/>
                </a:solidFill>
                <a:latin typeface="Trebuchet MS"/>
                <a:cs typeface="Trebuchet MS"/>
              </a:rPr>
              <a:t>power</a:t>
            </a:r>
            <a:r>
              <a:rPr sz="2200" spc="3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80" dirty="0">
                <a:solidFill>
                  <a:srgbClr val="585858"/>
                </a:solidFill>
                <a:latin typeface="Trebuchet MS"/>
                <a:cs typeface="Trebuchet MS"/>
              </a:rPr>
              <a:t>management</a:t>
            </a:r>
            <a:endParaRPr sz="22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57681" y="2881439"/>
            <a:ext cx="683895" cy="683895"/>
          </a:xfrm>
          <a:custGeom>
            <a:avLst/>
            <a:gdLst/>
            <a:ahLst/>
            <a:cxnLst/>
            <a:rect l="l" t="t" r="r" b="b"/>
            <a:pathLst>
              <a:path w="683894" h="683895">
                <a:moveTo>
                  <a:pt x="683272" y="0"/>
                </a:moveTo>
                <a:lnTo>
                  <a:pt x="0" y="0"/>
                </a:lnTo>
                <a:lnTo>
                  <a:pt x="0" y="683285"/>
                </a:lnTo>
                <a:lnTo>
                  <a:pt x="341642" y="683285"/>
                </a:lnTo>
                <a:lnTo>
                  <a:pt x="683272" y="683285"/>
                </a:lnTo>
                <a:lnTo>
                  <a:pt x="683272" y="0"/>
                </a:lnTo>
                <a:close/>
              </a:path>
            </a:pathLst>
          </a:custGeom>
          <a:solidFill>
            <a:srgbClr val="5882A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257376" y="2936062"/>
            <a:ext cx="2844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057681" y="3883685"/>
            <a:ext cx="683895" cy="683895"/>
          </a:xfrm>
          <a:custGeom>
            <a:avLst/>
            <a:gdLst/>
            <a:ahLst/>
            <a:cxnLst/>
            <a:rect l="l" t="t" r="r" b="b"/>
            <a:pathLst>
              <a:path w="683894" h="683895">
                <a:moveTo>
                  <a:pt x="683272" y="0"/>
                </a:moveTo>
                <a:lnTo>
                  <a:pt x="0" y="0"/>
                </a:lnTo>
                <a:lnTo>
                  <a:pt x="0" y="683272"/>
                </a:lnTo>
                <a:lnTo>
                  <a:pt x="341642" y="683272"/>
                </a:lnTo>
                <a:lnTo>
                  <a:pt x="683272" y="683272"/>
                </a:lnTo>
                <a:lnTo>
                  <a:pt x="683272" y="0"/>
                </a:lnTo>
                <a:close/>
              </a:path>
            </a:pathLst>
          </a:custGeom>
          <a:solidFill>
            <a:srgbClr val="3364A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257376" y="3938308"/>
            <a:ext cx="2844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0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896021" y="4018216"/>
            <a:ext cx="86899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200" spc="130" dirty="0">
                <a:solidFill>
                  <a:srgbClr val="585858"/>
                </a:solidFill>
                <a:latin typeface="Trebuchet MS"/>
                <a:cs typeface="Trebuchet MS"/>
              </a:rPr>
              <a:t>A brief on Run time</a:t>
            </a:r>
            <a:r>
              <a:rPr sz="2200" spc="3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30" dirty="0">
                <a:solidFill>
                  <a:srgbClr val="585858"/>
                </a:solidFill>
                <a:latin typeface="Trebuchet MS"/>
                <a:cs typeface="Trebuchet MS"/>
              </a:rPr>
              <a:t>power</a:t>
            </a:r>
            <a:r>
              <a:rPr sz="2200" spc="30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80" dirty="0">
                <a:solidFill>
                  <a:srgbClr val="585858"/>
                </a:solidFill>
                <a:latin typeface="Trebuchet MS"/>
                <a:cs typeface="Trebuchet MS"/>
              </a:rPr>
              <a:t>management</a:t>
            </a:r>
            <a:endParaRPr sz="2200" dirty="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057681" y="4891684"/>
            <a:ext cx="683895" cy="683895"/>
          </a:xfrm>
          <a:custGeom>
            <a:avLst/>
            <a:gdLst/>
            <a:ahLst/>
            <a:cxnLst/>
            <a:rect l="l" t="t" r="r" b="b"/>
            <a:pathLst>
              <a:path w="683894" h="683895">
                <a:moveTo>
                  <a:pt x="683272" y="0"/>
                </a:moveTo>
                <a:lnTo>
                  <a:pt x="0" y="0"/>
                </a:lnTo>
                <a:lnTo>
                  <a:pt x="0" y="683272"/>
                </a:lnTo>
                <a:lnTo>
                  <a:pt x="341642" y="683272"/>
                </a:lnTo>
                <a:lnTo>
                  <a:pt x="683272" y="683272"/>
                </a:lnTo>
                <a:lnTo>
                  <a:pt x="683272" y="0"/>
                </a:lnTo>
                <a:close/>
              </a:path>
            </a:pathLst>
          </a:custGeom>
          <a:solidFill>
            <a:srgbClr val="3451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257376" y="4945227"/>
            <a:ext cx="28448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300" dirty="0">
                <a:solidFill>
                  <a:srgbClr val="FFFFFF"/>
                </a:solidFill>
                <a:latin typeface="Trebuchet MS"/>
                <a:cs typeface="Trebuchet MS"/>
              </a:rPr>
              <a:t>4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880610" y="5026395"/>
            <a:ext cx="8314779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200" spc="85" dirty="0">
                <a:solidFill>
                  <a:srgbClr val="585858"/>
                </a:solidFill>
                <a:latin typeface="Trebuchet MS"/>
                <a:cs typeface="Trebuchet MS"/>
              </a:rPr>
              <a:t>Kernel</a:t>
            </a:r>
            <a:r>
              <a:rPr sz="2200" spc="85" dirty="0">
                <a:solidFill>
                  <a:srgbClr val="585858"/>
                </a:solidFill>
                <a:latin typeface="Trebuchet MS"/>
                <a:cs typeface="Trebuchet MS"/>
              </a:rPr>
              <a:t>-</a:t>
            </a:r>
            <a:r>
              <a:rPr sz="2200" spc="170" dirty="0">
                <a:solidFill>
                  <a:srgbClr val="585858"/>
                </a:solidFill>
                <a:latin typeface="Trebuchet MS"/>
                <a:cs typeface="Trebuchet MS"/>
              </a:rPr>
              <a:t>space</a:t>
            </a:r>
            <a:r>
              <a:rPr sz="2200" spc="50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05" dirty="0">
                <a:solidFill>
                  <a:srgbClr val="585858"/>
                </a:solidFill>
                <a:latin typeface="Trebuchet MS"/>
                <a:cs typeface="Trebuchet MS"/>
              </a:rPr>
              <a:t>applications</a:t>
            </a:r>
            <a:r>
              <a:rPr sz="2200" spc="4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30" dirty="0">
                <a:solidFill>
                  <a:srgbClr val="585858"/>
                </a:solidFill>
                <a:latin typeface="Trebuchet MS"/>
                <a:cs typeface="Trebuchet MS"/>
              </a:rPr>
              <a:t>focused</a:t>
            </a:r>
            <a:r>
              <a:rPr sz="2200" spc="4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70" dirty="0">
                <a:solidFill>
                  <a:srgbClr val="585858"/>
                </a:solidFill>
                <a:latin typeface="Trebuchet MS"/>
                <a:cs typeface="Trebuchet MS"/>
              </a:rPr>
              <a:t>on</a:t>
            </a:r>
            <a:r>
              <a:rPr sz="2200" spc="5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30" dirty="0">
                <a:solidFill>
                  <a:srgbClr val="585858"/>
                </a:solidFill>
                <a:latin typeface="Trebuchet MS"/>
                <a:cs typeface="Trebuchet MS"/>
              </a:rPr>
              <a:t>power</a:t>
            </a:r>
            <a:r>
              <a:rPr sz="2200" spc="45" dirty="0">
                <a:solidFill>
                  <a:srgbClr val="585858"/>
                </a:solidFill>
                <a:latin typeface="Trebuchet MS"/>
                <a:cs typeface="Trebuchet MS"/>
              </a:rPr>
              <a:t> </a:t>
            </a:r>
            <a:r>
              <a:rPr sz="2200" spc="180" dirty="0">
                <a:solidFill>
                  <a:srgbClr val="585858"/>
                </a:solidFill>
                <a:latin typeface="Trebuchet MS"/>
                <a:cs typeface="Trebuchet MS"/>
              </a:rPr>
              <a:t>management</a:t>
            </a:r>
            <a:endParaRPr sz="2200" dirty="0">
              <a:latin typeface="Trebuchet MS"/>
              <a:cs typeface="Trebuchet MS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350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C46984B6-BBF5-8A52-2AF4-128446B185D0}"/>
              </a:ext>
            </a:extLst>
          </p:cNvPr>
          <p:cNvSpPr txBox="1"/>
          <p:nvPr/>
        </p:nvSpPr>
        <p:spPr>
          <a:xfrm>
            <a:off x="1888316" y="3047212"/>
            <a:ext cx="7023697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200" spc="90" dirty="0">
                <a:solidFill>
                  <a:srgbClr val="585858"/>
                </a:solidFill>
                <a:latin typeface="Trebuchet MS"/>
                <a:cs typeface="Trebuchet MS"/>
              </a:rPr>
              <a:t>Linux Kernel features for Power Management</a:t>
            </a:r>
            <a:endParaRPr sz="22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5800" y="644065"/>
            <a:ext cx="952500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b="1" u="sng" spc="245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sz="3800" b="1" u="sng" spc="3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800" b="1" u="sng" spc="16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sz="3800" b="1" u="sng" spc="3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800" b="1" u="sng" spc="275" dirty="0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sz="3800" b="1" u="sng" spc="35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800" b="1" u="sng" spc="355" dirty="0">
                <a:latin typeface="Arial" panose="020B0604020202020204" pitchFamily="34" charset="0"/>
                <a:cs typeface="Arial" panose="020B0604020202020204" pitchFamily="34" charset="0"/>
              </a:rPr>
              <a:t>management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98025" y="1661453"/>
            <a:ext cx="9841865" cy="9951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latin typeface="Arial MT"/>
                <a:cs typeface="Arial MT"/>
              </a:rPr>
              <a:t>The</a:t>
            </a:r>
            <a:r>
              <a:rPr sz="2100" spc="-25" dirty="0">
                <a:latin typeface="Arial MT"/>
                <a:cs typeface="Arial MT"/>
              </a:rPr>
              <a:t> </a:t>
            </a:r>
            <a:r>
              <a:rPr lang="en-IN" sz="2100" spc="-25" dirty="0">
                <a:latin typeface="Arial MT"/>
                <a:cs typeface="Arial MT"/>
              </a:rPr>
              <a:t>main aim</a:t>
            </a:r>
            <a:r>
              <a:rPr sz="2100" spc="-2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is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to</a:t>
            </a:r>
            <a:r>
              <a:rPr sz="2100" spc="-3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consume</a:t>
            </a:r>
            <a:r>
              <a:rPr sz="2100" spc="-1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as</a:t>
            </a:r>
            <a:r>
              <a:rPr sz="2100" spc="-1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little</a:t>
            </a:r>
            <a:r>
              <a:rPr sz="2100" spc="-2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power</a:t>
            </a:r>
            <a:r>
              <a:rPr sz="2100" spc="-2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as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needed</a:t>
            </a:r>
            <a:r>
              <a:rPr sz="2100" spc="-2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for</a:t>
            </a:r>
            <a:r>
              <a:rPr sz="2100" spc="-2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a</a:t>
            </a:r>
            <a:r>
              <a:rPr sz="2100" spc="-2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specific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configuration</a:t>
            </a:r>
            <a:r>
              <a:rPr sz="2100" spc="-25" dirty="0">
                <a:latin typeface="Arial MT"/>
                <a:cs typeface="Arial MT"/>
              </a:rPr>
              <a:t> or </a:t>
            </a:r>
            <a:r>
              <a:rPr sz="2100" dirty="0">
                <a:latin typeface="Arial MT"/>
                <a:cs typeface="Arial MT"/>
              </a:rPr>
              <a:t>use</a:t>
            </a:r>
            <a:r>
              <a:rPr sz="2100" spc="-4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case</a:t>
            </a:r>
            <a:r>
              <a:rPr sz="2100" spc="-10" dirty="0">
                <a:latin typeface="Arial MT"/>
                <a:cs typeface="Arial MT"/>
              </a:rPr>
              <a:t>.</a:t>
            </a:r>
            <a:endParaRPr lang="en-IN" sz="2100" spc="-10" dirty="0">
              <a:latin typeface="Arial MT"/>
              <a:cs typeface="Arial MT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sz="210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7661" y="2589026"/>
            <a:ext cx="9841230" cy="167994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lang="en-IN" sz="21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 MT"/>
                <a:cs typeface="Arial MT"/>
              </a:rPr>
              <a:t>Motivations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R</a:t>
            </a:r>
            <a:r>
              <a:rPr sz="2100" dirty="0">
                <a:latin typeface="Arial MT"/>
                <a:cs typeface="Arial MT"/>
              </a:rPr>
              <a:t>educing</a:t>
            </a:r>
            <a:r>
              <a:rPr sz="2100" spc="15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costs</a:t>
            </a:r>
            <a:r>
              <a:rPr lang="en-IN" sz="2100" dirty="0">
                <a:latin typeface="Arial MT"/>
                <a:cs typeface="Arial MT"/>
              </a:rPr>
              <a:t>.</a:t>
            </a:r>
            <a:endParaRPr lang="en-IN" sz="2100" spc="160" dirty="0">
              <a:latin typeface="Arial MT"/>
              <a:cs typeface="Arial MT"/>
            </a:endParaRP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E</a:t>
            </a:r>
            <a:r>
              <a:rPr sz="2100" dirty="0" err="1">
                <a:latin typeface="Arial MT"/>
                <a:cs typeface="Arial MT"/>
              </a:rPr>
              <a:t>xtending</a:t>
            </a:r>
            <a:r>
              <a:rPr sz="2100" spc="-1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battery life</a:t>
            </a:r>
            <a:r>
              <a:rPr lang="en-IN" sz="2100" dirty="0">
                <a:latin typeface="Arial MT"/>
                <a:cs typeface="Arial MT"/>
              </a:rPr>
              <a:t>.</a:t>
            </a:r>
            <a:r>
              <a:rPr sz="2100" spc="-5" dirty="0">
                <a:latin typeface="Arial MT"/>
                <a:cs typeface="Arial MT"/>
              </a:rPr>
              <a:t>  </a:t>
            </a:r>
            <a:endParaRPr lang="en-IN" sz="2100" spc="-5" dirty="0">
              <a:latin typeface="Arial MT"/>
              <a:cs typeface="Arial MT"/>
            </a:endParaRP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D</a:t>
            </a:r>
            <a:r>
              <a:rPr sz="2100" dirty="0" err="1">
                <a:latin typeface="Arial MT"/>
                <a:cs typeface="Arial MT"/>
              </a:rPr>
              <a:t>ecreasing</a:t>
            </a:r>
            <a:r>
              <a:rPr sz="2100" spc="-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heat</a:t>
            </a:r>
            <a:r>
              <a:rPr lang="en-IN" sz="2100" dirty="0">
                <a:latin typeface="Arial MT"/>
                <a:cs typeface="Arial MT"/>
              </a:rPr>
              <a:t>.</a:t>
            </a:r>
            <a:endParaRPr lang="en-IN" sz="2100" spc="-45" dirty="0">
              <a:latin typeface="Arial MT"/>
              <a:cs typeface="Arial MT"/>
            </a:endParaRP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R</a:t>
            </a:r>
            <a:r>
              <a:rPr sz="2100" dirty="0">
                <a:latin typeface="Arial MT"/>
                <a:cs typeface="Arial MT"/>
              </a:rPr>
              <a:t>educing</a:t>
            </a:r>
            <a:r>
              <a:rPr sz="2100" spc="-4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environmental</a:t>
            </a:r>
            <a:r>
              <a:rPr sz="2100" spc="-35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impact</a:t>
            </a:r>
            <a:r>
              <a:rPr sz="2100" spc="-10" dirty="0">
                <a:latin typeface="Arial MT"/>
                <a:cs typeface="Arial MT"/>
              </a:rPr>
              <a:t>.</a:t>
            </a:r>
            <a:endParaRPr sz="2100" dirty="0">
              <a:latin typeface="Arial MT"/>
              <a:cs typeface="Arial M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97661" y="4698974"/>
            <a:ext cx="9841865" cy="134395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lang="en-IN" sz="21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Arial MT"/>
                <a:cs typeface="Arial MT"/>
              </a:rPr>
              <a:t>Challenges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P</a:t>
            </a:r>
            <a:r>
              <a:rPr sz="2100" dirty="0" err="1">
                <a:latin typeface="Arial MT"/>
                <a:cs typeface="Arial MT"/>
              </a:rPr>
              <a:t>erformance</a:t>
            </a:r>
            <a:r>
              <a:rPr lang="en-IN" sz="2100" dirty="0">
                <a:latin typeface="Arial MT"/>
                <a:cs typeface="Arial MT"/>
              </a:rPr>
              <a:t>.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dirty="0">
                <a:latin typeface="Arial MT"/>
                <a:cs typeface="Arial MT"/>
              </a:rPr>
              <a:t>U</a:t>
            </a:r>
            <a:r>
              <a:rPr sz="2100" dirty="0">
                <a:latin typeface="Arial MT"/>
                <a:cs typeface="Arial MT"/>
              </a:rPr>
              <a:t>ser</a:t>
            </a:r>
            <a:r>
              <a:rPr sz="2100" spc="-50" dirty="0">
                <a:latin typeface="Arial MT"/>
                <a:cs typeface="Arial MT"/>
              </a:rPr>
              <a:t> </a:t>
            </a:r>
            <a:r>
              <a:rPr sz="2100" dirty="0">
                <a:latin typeface="Arial MT"/>
                <a:cs typeface="Arial MT"/>
              </a:rPr>
              <a:t>experience</a:t>
            </a:r>
            <a:r>
              <a:rPr lang="en-IN" sz="2100" dirty="0">
                <a:latin typeface="Arial MT"/>
                <a:cs typeface="Arial MT"/>
              </a:rPr>
              <a:t>.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IN" sz="2100" spc="-10" dirty="0">
                <a:latin typeface="Arial MT"/>
                <a:cs typeface="Arial MT"/>
              </a:rPr>
              <a:t>S</a:t>
            </a:r>
            <a:r>
              <a:rPr sz="2100" spc="-10" dirty="0" err="1">
                <a:latin typeface="Arial MT"/>
                <a:cs typeface="Arial MT"/>
              </a:rPr>
              <a:t>ecurity</a:t>
            </a:r>
            <a:r>
              <a:rPr lang="en-IN" sz="2100" spc="-10" dirty="0">
                <a:latin typeface="Arial MT"/>
                <a:cs typeface="Arial MT"/>
              </a:rPr>
              <a:t> and many more.</a:t>
            </a:r>
            <a:endParaRPr sz="21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FAEA7-62F9-D08E-AD10-6DFD97C7F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898" y="650063"/>
            <a:ext cx="10289502" cy="416738"/>
          </a:xfrm>
        </p:spPr>
        <p:txBody>
          <a:bodyPr>
            <a:noAutofit/>
          </a:bodyPr>
          <a:lstStyle/>
          <a:p>
            <a:r>
              <a:rPr lang="en-US" sz="3600" b="1" u="sng" spc="240" dirty="0">
                <a:latin typeface="Arial" panose="020B0604020202020204" pitchFamily="34" charset="0"/>
                <a:cs typeface="Arial" panose="020B0604020202020204" pitchFamily="34" charset="0"/>
              </a:rPr>
              <a:t>Power</a:t>
            </a:r>
            <a:r>
              <a:rPr lang="en-US" sz="3600" b="1" u="sng" spc="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u="sng" spc="365" dirty="0">
                <a:latin typeface="Arial" panose="020B0604020202020204" pitchFamily="34" charset="0"/>
                <a:cs typeface="Arial" panose="020B0604020202020204" pitchFamily="34" charset="0"/>
              </a:rPr>
              <a:t>management</a:t>
            </a:r>
            <a:r>
              <a:rPr lang="en-US" sz="3600" b="1" u="sng" spc="3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u="sng" spc="18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sz="3600" b="1" u="sng" spc="34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u="sng" spc="225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sz="3600" b="1" u="sng" spc="33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u="sng" spc="280" dirty="0">
                <a:latin typeface="Arial" panose="020B0604020202020204" pitchFamily="34" charset="0"/>
                <a:cs typeface="Arial" panose="020B0604020202020204" pitchFamily="34" charset="0"/>
              </a:rPr>
              <a:t>Linux</a:t>
            </a:r>
            <a:r>
              <a:rPr lang="en-US" sz="3600" b="1" u="sng" spc="3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u="sng" spc="210" dirty="0">
                <a:latin typeface="Arial" panose="020B0604020202020204" pitchFamily="34" charset="0"/>
                <a:cs typeface="Arial" panose="020B0604020202020204" pitchFamily="34" charset="0"/>
              </a:rPr>
              <a:t>kernel</a:t>
            </a:r>
            <a:endParaRPr lang="en-IN" sz="3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object 3">
            <a:extLst>
              <a:ext uri="{FF2B5EF4-FFF2-40B4-BE49-F238E27FC236}">
                <a16:creationId xmlns:a16="http://schemas.microsoft.com/office/drawing/2014/main" id="{2D493CBA-9346-D298-592E-9975B905421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7916" y="1600200"/>
            <a:ext cx="7136168" cy="4191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8A3A17-EE36-6C8D-CA1F-99A3EEA36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4572001"/>
            <a:ext cx="704850" cy="22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0A798F-D2FE-E655-250B-8493CB43F59B}"/>
              </a:ext>
            </a:extLst>
          </p:cNvPr>
          <p:cNvSpPr txBox="1"/>
          <p:nvPr/>
        </p:nvSpPr>
        <p:spPr>
          <a:xfrm>
            <a:off x="4725990" y="456319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Arial" panose="020B0604020202020204" pitchFamily="34" charset="0"/>
                <a:cs typeface="Arial" panose="020B0604020202020204" pitchFamily="34" charset="0"/>
              </a:rPr>
              <a:t>OPPs</a:t>
            </a:r>
          </a:p>
        </p:txBody>
      </p:sp>
    </p:spTree>
    <p:extLst>
      <p:ext uri="{BB962C8B-B14F-4D97-AF65-F5344CB8AC3E}">
        <p14:creationId xmlns:p14="http://schemas.microsoft.com/office/powerpoint/2010/main" val="58849480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EB242-7C57-D26F-C3DB-798610A24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05807"/>
            <a:ext cx="12115800" cy="861774"/>
          </a:xfrm>
        </p:spPr>
        <p:txBody>
          <a:bodyPr>
            <a:noAutofit/>
          </a:bodyPr>
          <a:lstStyle/>
          <a:p>
            <a:r>
              <a:rPr lang="en-US" sz="3200" b="1" u="sng" spc="250" dirty="0"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lang="en-US" sz="3200" b="1" u="sng" spc="1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260" dirty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en-US" sz="3200" b="1" u="sng" spc="1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459" dirty="0">
                <a:latin typeface="Arial" panose="020B0604020202020204" pitchFamily="34" charset="0"/>
                <a:cs typeface="Arial" panose="020B0604020202020204" pitchFamily="34" charset="0"/>
              </a:rPr>
              <a:t>PM</a:t>
            </a:r>
            <a:r>
              <a:rPr lang="en-US" sz="3200" b="1" u="sng" spc="1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240" dirty="0">
                <a:latin typeface="Arial" panose="020B0604020202020204" pitchFamily="34" charset="0"/>
                <a:cs typeface="Arial" panose="020B0604020202020204" pitchFamily="34" charset="0"/>
              </a:rPr>
              <a:t>Core</a:t>
            </a:r>
            <a:r>
              <a:rPr lang="en-US" sz="3200" b="1" u="sng" spc="114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305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3200" b="1" u="sng" spc="12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270" dirty="0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lang="en-US" sz="3200" b="1" u="sng" spc="114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u="sng" spc="440" dirty="0">
                <a:latin typeface="Arial" panose="020B0604020202020204" pitchFamily="34" charset="0"/>
                <a:cs typeface="Arial" panose="020B0604020202020204" pitchFamily="34" charset="0"/>
              </a:rPr>
              <a:t>PM</a:t>
            </a:r>
            <a:endParaRPr lang="en-IN" sz="3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79D64-3FAC-9A39-9AE7-7C26376BC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11836"/>
            <a:ext cx="6324600" cy="1523494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spc="100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lang="en-US" sz="1800" spc="-5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95" dirty="0">
                <a:solidFill>
                  <a:srgbClr val="3B3B3D"/>
                </a:solidFill>
                <a:latin typeface="Tahoma"/>
                <a:cs typeface="Tahoma"/>
              </a:rPr>
              <a:t>core</a:t>
            </a:r>
            <a:r>
              <a:rPr lang="en-US" sz="1800" spc="-4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114" dirty="0">
                <a:solidFill>
                  <a:srgbClr val="3B3B3D"/>
                </a:solidFill>
                <a:latin typeface="Tahoma"/>
                <a:cs typeface="Tahoma"/>
              </a:rPr>
              <a:t>manages</a:t>
            </a:r>
            <a:r>
              <a:rPr lang="en-US" sz="1800" spc="-5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70" dirty="0">
                <a:solidFill>
                  <a:srgbClr val="3B3B3D"/>
                </a:solidFill>
                <a:latin typeface="Tahoma"/>
                <a:cs typeface="Tahoma"/>
              </a:rPr>
              <a:t>the</a:t>
            </a:r>
            <a:r>
              <a:rPr lang="en-US" sz="1800" spc="-4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85" dirty="0">
                <a:solidFill>
                  <a:srgbClr val="3B3B3D"/>
                </a:solidFill>
                <a:latin typeface="Tahoma"/>
                <a:cs typeface="Tahoma"/>
              </a:rPr>
              <a:t>system-</a:t>
            </a:r>
            <a:r>
              <a:rPr lang="en-US" sz="1800" spc="55" dirty="0">
                <a:solidFill>
                  <a:srgbClr val="3B3B3D"/>
                </a:solidFill>
                <a:latin typeface="Tahoma"/>
                <a:cs typeface="Tahoma"/>
              </a:rPr>
              <a:t>wide</a:t>
            </a:r>
            <a:r>
              <a:rPr lang="en-US" sz="1800" spc="-5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100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lang="en-US" sz="1800" spc="-5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dirty="0">
                <a:solidFill>
                  <a:srgbClr val="3B3B3D"/>
                </a:solidFill>
                <a:latin typeface="Tahoma"/>
                <a:cs typeface="Tahoma"/>
              </a:rPr>
              <a:t>in</a:t>
            </a:r>
            <a:r>
              <a:rPr lang="en-US" sz="1800" spc="-4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dirty="0">
                <a:solidFill>
                  <a:srgbClr val="3B3B3D"/>
                </a:solidFill>
                <a:latin typeface="Tahoma"/>
                <a:cs typeface="Tahoma"/>
              </a:rPr>
              <a:t>Linux</a:t>
            </a:r>
            <a:r>
              <a:rPr lang="en-US" sz="1800" spc="-4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70" dirty="0">
                <a:solidFill>
                  <a:srgbClr val="3B3B3D"/>
                </a:solidFill>
                <a:latin typeface="Tahoma"/>
                <a:cs typeface="Tahoma"/>
              </a:rPr>
              <a:t>Kernel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spc="45" dirty="0">
                <a:solidFill>
                  <a:srgbClr val="3B3B3D"/>
                </a:solidFill>
                <a:latin typeface="Tahoma"/>
                <a:cs typeface="Tahoma"/>
              </a:rPr>
              <a:t>Synchronizes</a:t>
            </a:r>
            <a:r>
              <a:rPr lang="en-US" sz="1800" spc="-2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50" dirty="0">
                <a:solidFill>
                  <a:srgbClr val="3B3B3D"/>
                </a:solidFill>
                <a:latin typeface="Tahoma"/>
                <a:cs typeface="Tahoma"/>
              </a:rPr>
              <a:t>Runtime</a:t>
            </a:r>
            <a:r>
              <a:rPr lang="en-US" sz="1800" spc="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60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lang="en-US" sz="1800" spc="-1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90" dirty="0">
                <a:solidFill>
                  <a:srgbClr val="3B3B3D"/>
                </a:solidFill>
                <a:latin typeface="Tahoma"/>
                <a:cs typeface="Tahoma"/>
              </a:rPr>
              <a:t>and</a:t>
            </a:r>
            <a:r>
              <a:rPr lang="en-US" sz="180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lang="en-US" sz="1800" spc="60" dirty="0">
                <a:solidFill>
                  <a:srgbClr val="3B3B3D"/>
                </a:solidFill>
                <a:latin typeface="Tahoma"/>
                <a:cs typeface="Tahoma"/>
              </a:rPr>
              <a:t>system-</a:t>
            </a:r>
            <a:r>
              <a:rPr lang="en-US" sz="1800" dirty="0">
                <a:solidFill>
                  <a:srgbClr val="3B3B3D"/>
                </a:solidFill>
                <a:latin typeface="Tahoma"/>
                <a:cs typeface="Tahoma"/>
              </a:rPr>
              <a:t>wide </a:t>
            </a:r>
            <a:r>
              <a:rPr lang="en-US" sz="1800" spc="40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spc="60" dirty="0">
                <a:solidFill>
                  <a:srgbClr val="3B3B3D"/>
                </a:solidFill>
                <a:latin typeface="Tahoma"/>
                <a:cs typeface="Tahoma"/>
              </a:rPr>
              <a:t>kernel/power/</a:t>
            </a:r>
            <a:endParaRPr lang="en-US" sz="1800" dirty="0">
              <a:latin typeface="Tahoma"/>
              <a:cs typeface="Tahom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object 8">
            <a:extLst>
              <a:ext uri="{FF2B5EF4-FFF2-40B4-BE49-F238E27FC236}">
                <a16:creationId xmlns:a16="http://schemas.microsoft.com/office/drawing/2014/main" id="{5EF3FDE9-BB50-267A-8C57-1A3F3890C75D}"/>
              </a:ext>
            </a:extLst>
          </p:cNvPr>
          <p:cNvSpPr txBox="1"/>
          <p:nvPr/>
        </p:nvSpPr>
        <p:spPr>
          <a:xfrm>
            <a:off x="1066800" y="3207172"/>
            <a:ext cx="47244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spc="100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PM</a:t>
            </a:r>
            <a:r>
              <a:rPr spc="-85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spc="75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workqueue</a:t>
            </a:r>
            <a:r>
              <a:rPr spc="-70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spc="-375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→</a:t>
            </a:r>
            <a:r>
              <a:rPr spc="10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spc="125" dirty="0">
                <a:solidFill>
                  <a:srgbClr val="3B3B3D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pm_wq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916441E9-B6D9-8B1F-DBA6-4BFF810CC248}"/>
              </a:ext>
            </a:extLst>
          </p:cNvPr>
          <p:cNvSpPr txBox="1"/>
          <p:nvPr/>
        </p:nvSpPr>
        <p:spPr>
          <a:xfrm>
            <a:off x="1524000" y="3723841"/>
            <a:ext cx="7010400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1600" spc="50" dirty="0">
                <a:solidFill>
                  <a:srgbClr val="3B3B3D"/>
                </a:solidFill>
                <a:latin typeface="Tahoma"/>
                <a:cs typeface="Tahoma"/>
              </a:rPr>
              <a:t>Devices</a:t>
            </a:r>
            <a:r>
              <a:rPr sz="1600" spc="2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60" dirty="0">
                <a:solidFill>
                  <a:srgbClr val="3B3B3D"/>
                </a:solidFill>
                <a:latin typeface="Tahoma"/>
                <a:cs typeface="Tahoma"/>
              </a:rPr>
              <a:t>put</a:t>
            </a:r>
            <a:r>
              <a:rPr sz="1600" spc="3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dirty="0">
                <a:solidFill>
                  <a:srgbClr val="3B3B3D"/>
                </a:solidFill>
                <a:latin typeface="Tahoma"/>
                <a:cs typeface="Tahoma"/>
              </a:rPr>
              <a:t>their</a:t>
            </a:r>
            <a:r>
              <a:rPr sz="1600" spc="3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65" dirty="0">
                <a:solidFill>
                  <a:srgbClr val="3B3B3D"/>
                </a:solidFill>
                <a:latin typeface="Tahoma"/>
                <a:cs typeface="Tahoma"/>
              </a:rPr>
              <a:t>work</a:t>
            </a:r>
            <a:r>
              <a:rPr sz="1600" spc="2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55" dirty="0">
                <a:solidFill>
                  <a:srgbClr val="3B3B3D"/>
                </a:solidFill>
                <a:latin typeface="Tahoma"/>
                <a:cs typeface="Tahoma"/>
              </a:rPr>
              <a:t>items</a:t>
            </a:r>
            <a:r>
              <a:rPr sz="1600" spc="1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dirty="0">
                <a:solidFill>
                  <a:srgbClr val="3B3B3D"/>
                </a:solidFill>
                <a:latin typeface="Tahoma"/>
                <a:cs typeface="Tahoma"/>
              </a:rPr>
              <a:t>like</a:t>
            </a:r>
            <a:r>
              <a:rPr sz="1600" spc="3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dirty="0">
                <a:solidFill>
                  <a:srgbClr val="3B3B3D"/>
                </a:solidFill>
                <a:latin typeface="Tahoma"/>
                <a:cs typeface="Tahoma"/>
              </a:rPr>
              <a:t>suspend,</a:t>
            </a:r>
            <a:r>
              <a:rPr sz="1600" spc="2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dirty="0">
                <a:solidFill>
                  <a:srgbClr val="3B3B3D"/>
                </a:solidFill>
                <a:latin typeface="Tahoma"/>
                <a:cs typeface="Tahoma"/>
              </a:rPr>
              <a:t>resume,</a:t>
            </a:r>
            <a:r>
              <a:rPr sz="1600" spc="2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70" dirty="0">
                <a:solidFill>
                  <a:srgbClr val="3B3B3D"/>
                </a:solidFill>
                <a:latin typeface="Tahoma"/>
                <a:cs typeface="Tahoma"/>
              </a:rPr>
              <a:t>etc</a:t>
            </a:r>
            <a:r>
              <a:rPr sz="1600" spc="1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dirty="0">
                <a:solidFill>
                  <a:srgbClr val="3B3B3D"/>
                </a:solidFill>
                <a:latin typeface="Tahoma"/>
                <a:cs typeface="Tahoma"/>
              </a:rPr>
              <a:t>in</a:t>
            </a:r>
            <a:r>
              <a:rPr sz="1600" spc="1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50" dirty="0">
                <a:solidFill>
                  <a:srgbClr val="3B3B3D"/>
                </a:solidFill>
                <a:latin typeface="Tahoma"/>
                <a:cs typeface="Tahoma"/>
              </a:rPr>
              <a:t>the</a:t>
            </a:r>
            <a:r>
              <a:rPr sz="1600" spc="3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1600" spc="90" dirty="0">
                <a:solidFill>
                  <a:srgbClr val="3B3B3D"/>
                </a:solidFill>
                <a:latin typeface="Tahoma"/>
                <a:cs typeface="Tahoma"/>
              </a:rPr>
              <a:t>pm_wq</a:t>
            </a:r>
            <a:endParaRPr sz="1600" dirty="0">
              <a:latin typeface="Tahoma"/>
              <a:cs typeface="Tahoma"/>
            </a:endParaRPr>
          </a:p>
        </p:txBody>
      </p:sp>
      <p:sp>
        <p:nvSpPr>
          <p:cNvPr id="8" name="object 12">
            <a:extLst>
              <a:ext uri="{FF2B5EF4-FFF2-40B4-BE49-F238E27FC236}">
                <a16:creationId xmlns:a16="http://schemas.microsoft.com/office/drawing/2014/main" id="{E304663F-7198-AB35-259D-2CC96EE35E3B}"/>
              </a:ext>
            </a:extLst>
          </p:cNvPr>
          <p:cNvSpPr/>
          <p:nvPr/>
        </p:nvSpPr>
        <p:spPr>
          <a:xfrm>
            <a:off x="1524000" y="4209091"/>
            <a:ext cx="5477510" cy="1795780"/>
          </a:xfrm>
          <a:custGeom>
            <a:avLst/>
            <a:gdLst/>
            <a:ahLst/>
            <a:cxnLst/>
            <a:rect l="l" t="t" r="r" b="b"/>
            <a:pathLst>
              <a:path w="5477509" h="1795779">
                <a:moveTo>
                  <a:pt x="5477040" y="0"/>
                </a:moveTo>
                <a:lnTo>
                  <a:pt x="0" y="0"/>
                </a:lnTo>
                <a:lnTo>
                  <a:pt x="0" y="1795322"/>
                </a:lnTo>
                <a:lnTo>
                  <a:pt x="2738513" y="1795322"/>
                </a:lnTo>
                <a:lnTo>
                  <a:pt x="5477040" y="1795322"/>
                </a:lnTo>
                <a:lnTo>
                  <a:pt x="5477040" y="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lang="en-IN" sz="1400" dirty="0">
                <a:latin typeface="Courier New"/>
                <a:cs typeface="Courier New"/>
              </a:rPr>
              <a:t>struct </a:t>
            </a:r>
            <a:r>
              <a:rPr lang="en-IN" sz="1400" dirty="0" err="1">
                <a:latin typeface="Courier New"/>
                <a:cs typeface="Courier New"/>
              </a:rPr>
              <a:t>dev_pm_ops</a:t>
            </a:r>
            <a:r>
              <a:rPr lang="en-IN" sz="1400" dirty="0">
                <a:latin typeface="Courier New"/>
                <a:cs typeface="Courier New"/>
              </a:rPr>
              <a:t> </a:t>
            </a:r>
            <a:r>
              <a:rPr lang="en-IN" sz="1400" spc="-50" dirty="0">
                <a:latin typeface="Courier New"/>
                <a:cs typeface="Courier New"/>
              </a:rPr>
              <a:t>{</a:t>
            </a:r>
            <a:endParaRPr lang="en-IN" sz="1400" dirty="0">
              <a:latin typeface="Courier New"/>
              <a:cs typeface="Courier New"/>
            </a:endParaRPr>
          </a:p>
          <a:p>
            <a:pPr marL="652145">
              <a:lnSpc>
                <a:spcPct val="100000"/>
              </a:lnSpc>
              <a:spcBef>
                <a:spcPts val="229"/>
              </a:spcBef>
            </a:pPr>
            <a:r>
              <a:rPr lang="en-IN" sz="1400" spc="-25" dirty="0">
                <a:latin typeface="Courier New"/>
                <a:cs typeface="Courier New"/>
              </a:rPr>
              <a:t>...</a:t>
            </a:r>
            <a:endParaRPr lang="en-IN" sz="1400" dirty="0">
              <a:latin typeface="Courier New"/>
              <a:cs typeface="Courier New"/>
            </a:endParaRPr>
          </a:p>
          <a:p>
            <a:pPr marL="652145" marR="5080">
              <a:lnSpc>
                <a:spcPct val="113399"/>
              </a:lnSpc>
              <a:spcBef>
                <a:spcPts val="5"/>
              </a:spcBef>
            </a:pPr>
            <a:r>
              <a:rPr lang="en-IN" sz="1400" dirty="0">
                <a:latin typeface="Courier New"/>
                <a:cs typeface="Courier New"/>
              </a:rPr>
              <a:t>int (*</a:t>
            </a:r>
            <a:r>
              <a:rPr lang="en-IN" sz="1400" dirty="0" err="1">
                <a:latin typeface="Courier New"/>
                <a:cs typeface="Courier New"/>
              </a:rPr>
              <a:t>runtime_suspend</a:t>
            </a:r>
            <a:r>
              <a:rPr lang="en-IN" sz="1400" dirty="0">
                <a:latin typeface="Courier New"/>
                <a:cs typeface="Courier New"/>
              </a:rPr>
              <a:t>)(struct device </a:t>
            </a:r>
            <a:r>
              <a:rPr lang="en-IN" sz="1400" spc="-10" dirty="0">
                <a:latin typeface="Courier New"/>
                <a:cs typeface="Courier New"/>
              </a:rPr>
              <a:t>*dev); </a:t>
            </a:r>
            <a:r>
              <a:rPr lang="en-IN" sz="1400" dirty="0">
                <a:latin typeface="Courier New"/>
                <a:cs typeface="Courier New"/>
              </a:rPr>
              <a:t>int (*</a:t>
            </a:r>
            <a:r>
              <a:rPr lang="en-IN" sz="1400" dirty="0" err="1">
                <a:latin typeface="Courier New"/>
                <a:cs typeface="Courier New"/>
              </a:rPr>
              <a:t>runtime_resume</a:t>
            </a:r>
            <a:r>
              <a:rPr lang="en-IN" sz="1400" dirty="0">
                <a:latin typeface="Courier New"/>
                <a:cs typeface="Courier New"/>
              </a:rPr>
              <a:t>)(struct device </a:t>
            </a:r>
            <a:r>
              <a:rPr lang="en-IN" sz="1400" spc="-10" dirty="0">
                <a:latin typeface="Courier New"/>
                <a:cs typeface="Courier New"/>
              </a:rPr>
              <a:t>*dev); </a:t>
            </a:r>
            <a:r>
              <a:rPr lang="en-IN" sz="1400" dirty="0">
                <a:latin typeface="Courier New"/>
                <a:cs typeface="Courier New"/>
              </a:rPr>
              <a:t>int (*</a:t>
            </a:r>
            <a:r>
              <a:rPr lang="en-IN" sz="1400" dirty="0" err="1">
                <a:latin typeface="Courier New"/>
                <a:cs typeface="Courier New"/>
              </a:rPr>
              <a:t>runtime_idle</a:t>
            </a:r>
            <a:r>
              <a:rPr lang="en-IN" sz="1400" dirty="0">
                <a:latin typeface="Courier New"/>
                <a:cs typeface="Courier New"/>
              </a:rPr>
              <a:t>)(struct device </a:t>
            </a:r>
            <a:r>
              <a:rPr lang="en-IN" sz="1400" spc="-10" dirty="0">
                <a:latin typeface="Courier New"/>
                <a:cs typeface="Courier New"/>
              </a:rPr>
              <a:t>*dev);</a:t>
            </a:r>
            <a:endParaRPr lang="en-IN" sz="1400" dirty="0">
              <a:latin typeface="Courier New"/>
              <a:cs typeface="Courier New"/>
            </a:endParaRPr>
          </a:p>
          <a:p>
            <a:pPr marL="652145">
              <a:lnSpc>
                <a:spcPct val="100000"/>
              </a:lnSpc>
              <a:spcBef>
                <a:spcPts val="229"/>
              </a:spcBef>
            </a:pPr>
            <a:r>
              <a:rPr lang="en-IN" sz="1400" spc="-25" dirty="0">
                <a:latin typeface="Courier New"/>
                <a:cs typeface="Courier New"/>
              </a:rPr>
              <a:t>...</a:t>
            </a:r>
            <a:endParaRPr lang="en-IN" sz="1400" dirty="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229"/>
              </a:spcBef>
            </a:pPr>
            <a:r>
              <a:rPr lang="en-IN" sz="1400" spc="-25" dirty="0">
                <a:latin typeface="Courier New"/>
                <a:cs typeface="Courier New"/>
              </a:rPr>
              <a:t>};</a:t>
            </a:r>
            <a:endParaRPr lang="en-IN" sz="1400" dirty="0">
              <a:latin typeface="Courier New"/>
              <a:cs typeface="Courier New"/>
            </a:endParaRP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7491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00" y="304800"/>
            <a:ext cx="11887200" cy="608598"/>
          </a:xfrm>
          <a:prstGeom prst="rect">
            <a:avLst/>
          </a:prstGeom>
        </p:spPr>
        <p:txBody>
          <a:bodyPr vert="horz" wrap="square" lIns="0" tIns="136368" rIns="0" bIns="0" rtlCol="0">
            <a:spAutoFit/>
          </a:bodyPr>
          <a:lstStyle/>
          <a:p>
            <a:pPr marL="134361">
              <a:spcBef>
                <a:spcPts val="121"/>
              </a:spcBef>
            </a:pPr>
            <a:r>
              <a:rPr sz="3400" b="1" u="sng" spc="302" dirty="0">
                <a:latin typeface="Arial" panose="020B0604020202020204" pitchFamily="34" charset="0"/>
                <a:cs typeface="Arial" panose="020B0604020202020204" pitchFamily="34" charset="0"/>
              </a:rPr>
              <a:t>Relationship</a:t>
            </a:r>
            <a:r>
              <a:rPr sz="3400" b="1" u="sng" spc="133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314" dirty="0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sz="3400" b="1" u="sng" spc="138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555" dirty="0">
                <a:latin typeface="Arial" panose="020B0604020202020204" pitchFamily="34" charset="0"/>
                <a:cs typeface="Arial" panose="020B0604020202020204" pitchFamily="34" charset="0"/>
              </a:rPr>
              <a:t>PM</a:t>
            </a:r>
            <a:r>
              <a:rPr sz="3400" b="1" u="sng" spc="1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290" dirty="0">
                <a:latin typeface="Arial" panose="020B0604020202020204" pitchFamily="34" charset="0"/>
                <a:cs typeface="Arial" panose="020B0604020202020204" pitchFamily="34" charset="0"/>
              </a:rPr>
              <a:t>Core</a:t>
            </a:r>
            <a:r>
              <a:rPr sz="3400" b="1" u="sng" spc="138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369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sz="3400" b="1" u="sng" spc="15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326" dirty="0">
                <a:latin typeface="Arial" panose="020B0604020202020204" pitchFamily="34" charset="0"/>
                <a:cs typeface="Arial" panose="020B0604020202020204" pitchFamily="34" charset="0"/>
              </a:rPr>
              <a:t>Runtime</a:t>
            </a:r>
            <a:r>
              <a:rPr sz="3400" b="1" u="sng" spc="14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3400" b="1" u="sng" spc="532" dirty="0">
                <a:latin typeface="Arial" panose="020B0604020202020204" pitchFamily="34" charset="0"/>
                <a:cs typeface="Arial" panose="020B0604020202020204" pitchFamily="34" charset="0"/>
              </a:rPr>
              <a:t>PM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12"/>
          </p:nvPr>
        </p:nvSpPr>
        <p:spPr>
          <a:xfrm>
            <a:off x="10619017" y="7713283"/>
            <a:ext cx="3392185" cy="278550"/>
          </a:xfrm>
          <a:prstGeom prst="rect">
            <a:avLst/>
          </a:prstGeom>
        </p:spPr>
        <p:txBody>
          <a:bodyPr vert="horz" wrap="square" lIns="0" tIns="1536" rIns="0" bIns="0" rtlCol="0">
            <a:spAutoFit/>
          </a:bodyPr>
          <a:lstStyle/>
          <a:p>
            <a:pPr marL="164305">
              <a:spcBef>
                <a:spcPts val="12"/>
              </a:spcBef>
            </a:pPr>
            <a:fld id="{81D60167-4931-47E6-BA6A-407CBD079E47}" type="slidenum">
              <a:rPr spc="54" dirty="0"/>
              <a:pPr marL="164305">
                <a:spcBef>
                  <a:spcPts val="12"/>
                </a:spcBef>
              </a:pPr>
              <a:t>6</a:t>
            </a:fld>
            <a:endParaRPr spc="54" dirty="0"/>
          </a:p>
        </p:txBody>
      </p:sp>
      <p:sp>
        <p:nvSpPr>
          <p:cNvPr id="3" name="object 3"/>
          <p:cNvSpPr txBox="1"/>
          <p:nvPr/>
        </p:nvSpPr>
        <p:spPr>
          <a:xfrm>
            <a:off x="284193" y="1571776"/>
            <a:ext cx="11438829" cy="400121"/>
          </a:xfrm>
          <a:prstGeom prst="rect">
            <a:avLst/>
          </a:prstGeom>
        </p:spPr>
        <p:txBody>
          <a:bodyPr vert="horz" wrap="square" lIns="0" tIns="18426" rIns="0" bIns="0" rtlCol="0">
            <a:spAutoFit/>
          </a:bodyPr>
          <a:lstStyle/>
          <a:p>
            <a:pPr marL="358255" indent="-342900">
              <a:spcBef>
                <a:spcPts val="145"/>
              </a:spcBef>
              <a:buSzPct val="75000"/>
              <a:buFont typeface="Wingdings" panose="05000000000000000000" pitchFamily="2" charset="2"/>
              <a:buChar char="Ø"/>
              <a:tabLst>
                <a:tab pos="407690" algn="l"/>
              </a:tabLst>
            </a:pPr>
            <a:r>
              <a:rPr sz="2418" spc="97" dirty="0">
                <a:solidFill>
                  <a:srgbClr val="3B3B3D"/>
                </a:solidFill>
                <a:latin typeface="Tahoma"/>
                <a:cs typeface="Tahoma"/>
              </a:rPr>
              <a:t>A</a:t>
            </a:r>
            <a:r>
              <a:rPr sz="2418" spc="-8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91" dirty="0">
                <a:solidFill>
                  <a:srgbClr val="3B3B3D"/>
                </a:solidFill>
                <a:latin typeface="Tahoma"/>
                <a:cs typeface="Tahoma"/>
              </a:rPr>
              <a:t>set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51" dirty="0">
                <a:solidFill>
                  <a:srgbClr val="3B3B3D"/>
                </a:solidFill>
                <a:latin typeface="Tahoma"/>
                <a:cs typeface="Tahoma"/>
              </a:rPr>
              <a:t>of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Runtime</a:t>
            </a:r>
            <a:r>
              <a:rPr sz="2418" spc="-73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9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sz="2418" spc="-8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85" dirty="0">
                <a:solidFill>
                  <a:srgbClr val="3B3B3D"/>
                </a:solidFill>
                <a:latin typeface="Tahoma"/>
                <a:cs typeface="Tahoma"/>
              </a:rPr>
              <a:t>fields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27" dirty="0">
                <a:solidFill>
                  <a:srgbClr val="3B3B3D"/>
                </a:solidFill>
                <a:latin typeface="Tahoma"/>
                <a:cs typeface="Tahoma"/>
              </a:rPr>
              <a:t>are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3" dirty="0">
                <a:solidFill>
                  <a:srgbClr val="3B3B3D"/>
                </a:solidFill>
                <a:latin typeface="Tahoma"/>
                <a:cs typeface="Tahoma"/>
              </a:rPr>
              <a:t>provided</a:t>
            </a:r>
            <a:r>
              <a:rPr sz="2418" spc="-6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63" dirty="0">
                <a:solidFill>
                  <a:srgbClr val="3B3B3D"/>
                </a:solidFill>
                <a:latin typeface="Tahoma"/>
                <a:cs typeface="Tahoma"/>
              </a:rPr>
              <a:t>by</a:t>
            </a:r>
            <a:r>
              <a:rPr sz="2418" spc="-67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the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79" i="1" spc="-103" dirty="0">
                <a:solidFill>
                  <a:srgbClr val="3B3B3D"/>
                </a:solidFill>
                <a:latin typeface="Verdana"/>
                <a:cs typeface="Verdana"/>
              </a:rPr>
              <a:t>power</a:t>
            </a:r>
            <a:r>
              <a:rPr sz="2479" i="1" spc="-187" dirty="0">
                <a:solidFill>
                  <a:srgbClr val="3B3B3D"/>
                </a:solidFill>
                <a:latin typeface="Verdana"/>
                <a:cs typeface="Verdana"/>
              </a:rPr>
              <a:t> </a:t>
            </a:r>
            <a:r>
              <a:rPr sz="2418" spc="138" dirty="0">
                <a:solidFill>
                  <a:srgbClr val="3B3B3D"/>
                </a:solidFill>
                <a:latin typeface="Tahoma"/>
                <a:cs typeface="Tahoma"/>
              </a:rPr>
              <a:t>member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57" dirty="0">
                <a:solidFill>
                  <a:srgbClr val="3B3B3D"/>
                </a:solidFill>
                <a:latin typeface="Tahoma"/>
                <a:cs typeface="Tahoma"/>
              </a:rPr>
              <a:t>of</a:t>
            </a:r>
            <a:r>
              <a:rPr sz="2418" spc="-85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the</a:t>
            </a:r>
            <a:r>
              <a:rPr sz="2418" spc="-79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device</a:t>
            </a:r>
            <a:endParaRPr sz="2418" dirty="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95" y="2153829"/>
            <a:ext cx="1348183" cy="387594"/>
          </a:xfrm>
          <a:prstGeom prst="rect">
            <a:avLst/>
          </a:prstGeom>
        </p:spPr>
        <p:txBody>
          <a:bodyPr vert="horz" wrap="square" lIns="0" tIns="15355" rIns="0" bIns="0" rtlCol="0">
            <a:spAutoFit/>
          </a:bodyPr>
          <a:lstStyle/>
          <a:p>
            <a:pPr marL="15356">
              <a:spcBef>
                <a:spcPts val="121"/>
              </a:spcBef>
            </a:pPr>
            <a:r>
              <a:rPr sz="2418" spc="73" dirty="0">
                <a:solidFill>
                  <a:srgbClr val="3B3B3D"/>
                </a:solidFill>
                <a:latin typeface="Tahoma"/>
                <a:cs typeface="Tahoma"/>
              </a:rPr>
              <a:t>structure</a:t>
            </a:r>
            <a:endParaRPr sz="2418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7089" y="3961723"/>
            <a:ext cx="10147460" cy="1055983"/>
          </a:xfrm>
          <a:prstGeom prst="rect">
            <a:avLst/>
          </a:prstGeom>
        </p:spPr>
        <p:txBody>
          <a:bodyPr vert="horz" wrap="square" lIns="0" tIns="15355" rIns="0" bIns="0" rtlCol="0">
            <a:spAutoFit/>
          </a:bodyPr>
          <a:lstStyle/>
          <a:p>
            <a:pPr marL="358256" marR="6142" indent="-342900">
              <a:lnSpc>
                <a:spcPct val="150000"/>
              </a:lnSpc>
              <a:spcBef>
                <a:spcPts val="121"/>
              </a:spcBef>
              <a:buFont typeface="Wingdings" panose="05000000000000000000" pitchFamily="2" charset="2"/>
              <a:buChar char="Ø"/>
            </a:pPr>
            <a:r>
              <a:rPr sz="2418" spc="97" dirty="0">
                <a:solidFill>
                  <a:srgbClr val="3B3B3D"/>
                </a:solidFill>
                <a:latin typeface="Tahoma"/>
                <a:cs typeface="Tahoma"/>
              </a:rPr>
              <a:t>Helper</a:t>
            </a:r>
            <a:r>
              <a:rPr sz="2418" spc="-42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85" dirty="0">
                <a:solidFill>
                  <a:srgbClr val="3B3B3D"/>
                </a:solidFill>
                <a:latin typeface="Tahoma"/>
                <a:cs typeface="Tahoma"/>
              </a:rPr>
              <a:t>functions</a:t>
            </a:r>
            <a:r>
              <a:rPr sz="2418" spc="-48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97" dirty="0">
                <a:solidFill>
                  <a:srgbClr val="3B3B3D"/>
                </a:solidFill>
                <a:latin typeface="Tahoma"/>
                <a:cs typeface="Tahoma"/>
              </a:rPr>
              <a:t>defined</a:t>
            </a:r>
            <a:r>
              <a:rPr sz="2418" spc="-54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dirty="0">
                <a:solidFill>
                  <a:srgbClr val="3B3B3D"/>
                </a:solidFill>
                <a:latin typeface="Tahoma"/>
                <a:cs typeface="Tahoma"/>
              </a:rPr>
              <a:t>in</a:t>
            </a:r>
            <a:r>
              <a:rPr sz="2418" spc="-48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21" dirty="0">
                <a:solidFill>
                  <a:srgbClr val="3B3B3D"/>
                </a:solidFill>
                <a:latin typeface="Tahoma"/>
                <a:cs typeface="Tahoma"/>
              </a:rPr>
              <a:t>drivers/base/power/runtime.c</a:t>
            </a:r>
            <a:r>
              <a:rPr sz="2418" spc="-48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3" dirty="0">
                <a:solidFill>
                  <a:srgbClr val="3B3B3D"/>
                </a:solidFill>
                <a:latin typeface="Tahoma"/>
                <a:cs typeface="Tahoma"/>
              </a:rPr>
              <a:t>carries</a:t>
            </a:r>
            <a:r>
              <a:rPr sz="2418" spc="-48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67" dirty="0">
                <a:solidFill>
                  <a:srgbClr val="3B3B3D"/>
                </a:solidFill>
                <a:latin typeface="Tahoma"/>
                <a:cs typeface="Tahoma"/>
              </a:rPr>
              <a:t>out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Runtime</a:t>
            </a:r>
            <a:r>
              <a:rPr sz="2418" spc="-6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9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sz="2418" spc="-54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3" dirty="0">
                <a:solidFill>
                  <a:srgbClr val="3B3B3D"/>
                </a:solidFill>
                <a:latin typeface="Tahoma"/>
                <a:cs typeface="Tahoma"/>
              </a:rPr>
              <a:t>operations</a:t>
            </a:r>
            <a:r>
              <a:rPr sz="2418" spc="-42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dirty="0">
                <a:solidFill>
                  <a:srgbClr val="3B3B3D"/>
                </a:solidFill>
                <a:latin typeface="Tahoma"/>
                <a:cs typeface="Tahoma"/>
              </a:rPr>
              <a:t>with</a:t>
            </a:r>
            <a:r>
              <a:rPr sz="2418" spc="-42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the</a:t>
            </a:r>
            <a:r>
              <a:rPr sz="2418" spc="-54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79" dirty="0">
                <a:solidFill>
                  <a:srgbClr val="3B3B3D"/>
                </a:solidFill>
                <a:latin typeface="Tahoma"/>
                <a:cs typeface="Tahoma"/>
              </a:rPr>
              <a:t>help</a:t>
            </a:r>
            <a:r>
              <a:rPr sz="2418" spc="-54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51" dirty="0">
                <a:solidFill>
                  <a:srgbClr val="3B3B3D"/>
                </a:solidFill>
                <a:latin typeface="Tahoma"/>
                <a:cs typeface="Tahoma"/>
              </a:rPr>
              <a:t>of</a:t>
            </a:r>
            <a:r>
              <a:rPr sz="2418" spc="-54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109" dirty="0">
                <a:solidFill>
                  <a:srgbClr val="3B3B3D"/>
                </a:solidFill>
                <a:latin typeface="Tahoma"/>
                <a:cs typeface="Tahoma"/>
              </a:rPr>
              <a:t>PM</a:t>
            </a:r>
            <a:r>
              <a:rPr sz="2418" spc="-60" dirty="0">
                <a:solidFill>
                  <a:srgbClr val="3B3B3D"/>
                </a:solidFill>
                <a:latin typeface="Tahoma"/>
                <a:cs typeface="Tahoma"/>
              </a:rPr>
              <a:t> </a:t>
            </a:r>
            <a:r>
              <a:rPr sz="2418" spc="85" dirty="0">
                <a:solidFill>
                  <a:srgbClr val="3B3B3D"/>
                </a:solidFill>
                <a:latin typeface="Tahoma"/>
                <a:cs typeface="Tahoma"/>
              </a:rPr>
              <a:t>core</a:t>
            </a:r>
            <a:endParaRPr sz="2418" dirty="0">
              <a:latin typeface="Tahoma"/>
              <a:cs typeface="Tahom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25610" y="2032791"/>
            <a:ext cx="4509812" cy="1864885"/>
          </a:xfrm>
          <a:custGeom>
            <a:avLst/>
            <a:gdLst/>
            <a:ahLst/>
            <a:cxnLst/>
            <a:rect l="l" t="t" r="r" b="b"/>
            <a:pathLst>
              <a:path w="3729990" h="1542414">
                <a:moveTo>
                  <a:pt x="3729596" y="0"/>
                </a:moveTo>
                <a:lnTo>
                  <a:pt x="0" y="0"/>
                </a:lnTo>
                <a:lnTo>
                  <a:pt x="0" y="1541881"/>
                </a:lnTo>
                <a:lnTo>
                  <a:pt x="1864791" y="1541881"/>
                </a:lnTo>
                <a:lnTo>
                  <a:pt x="3729596" y="1541881"/>
                </a:lnTo>
                <a:lnTo>
                  <a:pt x="3729596" y="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003608" y="2105669"/>
            <a:ext cx="2350876" cy="1792151"/>
          </a:xfrm>
          <a:prstGeom prst="rect">
            <a:avLst/>
          </a:prstGeom>
        </p:spPr>
        <p:txBody>
          <a:bodyPr vert="horz" wrap="square" lIns="0" tIns="16123" rIns="0" bIns="0" rtlCol="0">
            <a:spAutoFit/>
          </a:bodyPr>
          <a:lstStyle/>
          <a:p>
            <a:pPr marL="15356" marR="6142">
              <a:lnSpc>
                <a:spcPct val="113500"/>
              </a:lnSpc>
              <a:spcBef>
                <a:spcPts val="127"/>
              </a:spcBef>
            </a:pPr>
            <a:r>
              <a:rPr sz="1451" spc="-12" dirty="0">
                <a:latin typeface="Courier New"/>
                <a:cs typeface="Courier New"/>
              </a:rPr>
              <a:t>power.runtime_status power.use_autosuspend power.last_busy power.usage_count power.ignore_children power.deferred_resume</a:t>
            </a:r>
            <a:endParaRPr sz="1451" dirty="0">
              <a:latin typeface="Courier New"/>
              <a:cs typeface="Courier New"/>
            </a:endParaRPr>
          </a:p>
          <a:p>
            <a:pPr marL="15356">
              <a:spcBef>
                <a:spcPts val="230"/>
              </a:spcBef>
            </a:pPr>
            <a:r>
              <a:rPr sz="1451" spc="-30" dirty="0">
                <a:latin typeface="Courier New"/>
                <a:cs typeface="Courier New"/>
              </a:rPr>
              <a:t>...</a:t>
            </a:r>
            <a:endParaRPr sz="1451" dirty="0">
              <a:latin typeface="Courier New"/>
              <a:cs typeface="Courier Ne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92495" y="2669229"/>
            <a:ext cx="4471424" cy="1164688"/>
          </a:xfrm>
          <a:custGeom>
            <a:avLst/>
            <a:gdLst/>
            <a:ahLst/>
            <a:cxnLst/>
            <a:rect l="l" t="t" r="r" b="b"/>
            <a:pathLst>
              <a:path w="3698240" h="963294">
                <a:moveTo>
                  <a:pt x="3697922" y="0"/>
                </a:moveTo>
                <a:lnTo>
                  <a:pt x="0" y="0"/>
                </a:lnTo>
                <a:lnTo>
                  <a:pt x="0" y="963002"/>
                </a:lnTo>
                <a:lnTo>
                  <a:pt x="1848967" y="963002"/>
                </a:lnTo>
                <a:lnTo>
                  <a:pt x="3697922" y="963002"/>
                </a:lnTo>
                <a:lnTo>
                  <a:pt x="3697922" y="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58107" y="2850472"/>
            <a:ext cx="4254916" cy="1024533"/>
          </a:xfrm>
          <a:prstGeom prst="rect">
            <a:avLst/>
          </a:prstGeom>
        </p:spPr>
        <p:txBody>
          <a:bodyPr vert="horz" wrap="square" lIns="0" tIns="53743" rIns="0" bIns="0" rtlCol="0">
            <a:spAutoFit/>
          </a:bodyPr>
          <a:lstStyle/>
          <a:p>
            <a:pPr marL="15356">
              <a:spcBef>
                <a:spcPts val="423"/>
              </a:spcBef>
            </a:pPr>
            <a:r>
              <a:rPr sz="1935" dirty="0">
                <a:latin typeface="Courier New"/>
                <a:cs typeface="Courier New"/>
              </a:rPr>
              <a:t>struct</a:t>
            </a:r>
            <a:r>
              <a:rPr sz="1935" spc="-79" dirty="0">
                <a:latin typeface="Courier New"/>
                <a:cs typeface="Courier New"/>
              </a:rPr>
              <a:t> </a:t>
            </a:r>
            <a:r>
              <a:rPr sz="1935" dirty="0">
                <a:latin typeface="Courier New"/>
                <a:cs typeface="Courier New"/>
              </a:rPr>
              <a:t>device</a:t>
            </a:r>
            <a:r>
              <a:rPr sz="1935" spc="-79" dirty="0">
                <a:latin typeface="Courier New"/>
                <a:cs typeface="Courier New"/>
              </a:rPr>
              <a:t> </a:t>
            </a:r>
            <a:r>
              <a:rPr sz="1935" spc="-60" dirty="0">
                <a:latin typeface="Courier New"/>
                <a:cs typeface="Courier New"/>
              </a:rPr>
              <a:t>{</a:t>
            </a:r>
            <a:endParaRPr sz="1935" dirty="0">
              <a:latin typeface="Courier New"/>
              <a:cs typeface="Courier New"/>
            </a:endParaRPr>
          </a:p>
          <a:p>
            <a:pPr marL="558943">
              <a:spcBef>
                <a:spcPts val="302"/>
              </a:spcBef>
            </a:pPr>
            <a:r>
              <a:rPr sz="1935" dirty="0">
                <a:latin typeface="Courier New"/>
                <a:cs typeface="Courier New"/>
              </a:rPr>
              <a:t>struct</a:t>
            </a:r>
            <a:r>
              <a:rPr sz="1935" spc="-115" dirty="0">
                <a:latin typeface="Courier New"/>
                <a:cs typeface="Courier New"/>
              </a:rPr>
              <a:t> </a:t>
            </a:r>
            <a:r>
              <a:rPr sz="1935" dirty="0">
                <a:latin typeface="Courier New"/>
                <a:cs typeface="Courier New"/>
              </a:rPr>
              <a:t>dev_pm_info</a:t>
            </a:r>
            <a:r>
              <a:rPr sz="1935" spc="-115" dirty="0">
                <a:latin typeface="Courier New"/>
                <a:cs typeface="Courier New"/>
              </a:rPr>
              <a:t> </a:t>
            </a:r>
            <a:r>
              <a:rPr sz="1935" spc="-12" dirty="0">
                <a:latin typeface="Courier New"/>
                <a:cs typeface="Courier New"/>
              </a:rPr>
              <a:t>power;</a:t>
            </a:r>
            <a:endParaRPr sz="1935" dirty="0">
              <a:latin typeface="Courier New"/>
              <a:cs typeface="Courier New"/>
            </a:endParaRPr>
          </a:p>
          <a:p>
            <a:pPr marL="15356">
              <a:spcBef>
                <a:spcPts val="302"/>
              </a:spcBef>
            </a:pPr>
            <a:r>
              <a:rPr sz="1935" spc="-60" dirty="0">
                <a:latin typeface="Courier New"/>
                <a:cs typeface="Courier New"/>
              </a:rPr>
              <a:t>}</a:t>
            </a:r>
            <a:endParaRPr sz="1935" dirty="0">
              <a:latin typeface="Courier New"/>
              <a:cs typeface="Courier New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958998" y="5350918"/>
            <a:ext cx="1490986" cy="532666"/>
          </a:xfrm>
          <a:custGeom>
            <a:avLst/>
            <a:gdLst/>
            <a:ahLst/>
            <a:cxnLst/>
            <a:rect l="l" t="t" r="r" b="b"/>
            <a:pathLst>
              <a:path w="1233170" h="651510">
                <a:moveTo>
                  <a:pt x="1232649" y="0"/>
                </a:moveTo>
                <a:lnTo>
                  <a:pt x="0" y="0"/>
                </a:lnTo>
                <a:lnTo>
                  <a:pt x="0" y="651230"/>
                </a:lnTo>
                <a:lnTo>
                  <a:pt x="616318" y="651230"/>
                </a:lnTo>
                <a:lnTo>
                  <a:pt x="1232649" y="651230"/>
                </a:lnTo>
                <a:lnTo>
                  <a:pt x="1232649" y="0"/>
                </a:lnTo>
                <a:close/>
              </a:path>
            </a:pathLst>
          </a:custGeom>
          <a:solidFill>
            <a:srgbClr val="DFC1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958998" y="5350919"/>
            <a:ext cx="1490986" cy="532669"/>
          </a:xfrm>
          <a:prstGeom prst="rect">
            <a:avLst/>
          </a:prstGeom>
          <a:ln w="3175">
            <a:solidFill>
              <a:srgbClr val="5B2882"/>
            </a:solidFill>
          </a:ln>
        </p:spPr>
        <p:txBody>
          <a:bodyPr vert="horz" wrap="square" lIns="0" tIns="11516" rIns="0" bIns="0" rtlCol="0">
            <a:spAutoFit/>
          </a:bodyPr>
          <a:lstStyle/>
          <a:p>
            <a:pPr marL="64493">
              <a:spcBef>
                <a:spcPts val="6"/>
              </a:spcBef>
            </a:pPr>
            <a:endParaRPr lang="en-IN" sz="1693" dirty="0">
              <a:latin typeface="Times New Roman"/>
              <a:cs typeface="Times New Roman"/>
            </a:endParaRPr>
          </a:p>
          <a:p>
            <a:pPr marL="64493">
              <a:spcBef>
                <a:spcPts val="6"/>
              </a:spcBef>
            </a:pPr>
            <a:r>
              <a:rPr sz="1693" dirty="0">
                <a:latin typeface="Tahoma"/>
                <a:cs typeface="Tahoma"/>
              </a:rPr>
              <a:t>Device</a:t>
            </a:r>
            <a:r>
              <a:rPr sz="1693" spc="284" dirty="0">
                <a:latin typeface="Tahoma"/>
                <a:cs typeface="Tahoma"/>
              </a:rPr>
              <a:t> </a:t>
            </a:r>
            <a:r>
              <a:rPr sz="1693" spc="48" dirty="0">
                <a:latin typeface="Tahoma"/>
                <a:cs typeface="Tahoma"/>
              </a:rPr>
              <a:t>Driver</a:t>
            </a:r>
            <a:endParaRPr sz="1693" dirty="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201596" y="5376161"/>
            <a:ext cx="1605382" cy="611050"/>
          </a:xfrm>
          <a:custGeom>
            <a:avLst/>
            <a:gdLst/>
            <a:ahLst/>
            <a:cxnLst/>
            <a:rect l="l" t="t" r="r" b="b"/>
            <a:pathLst>
              <a:path w="1327785" h="613410">
                <a:moveTo>
                  <a:pt x="1327327" y="0"/>
                </a:moveTo>
                <a:lnTo>
                  <a:pt x="0" y="0"/>
                </a:lnTo>
                <a:lnTo>
                  <a:pt x="0" y="613079"/>
                </a:lnTo>
                <a:lnTo>
                  <a:pt x="663841" y="613079"/>
                </a:lnTo>
                <a:lnTo>
                  <a:pt x="1327327" y="613079"/>
                </a:lnTo>
                <a:lnTo>
                  <a:pt x="1327327" y="0"/>
                </a:lnTo>
                <a:close/>
              </a:path>
            </a:pathLst>
          </a:custGeom>
          <a:solidFill>
            <a:srgbClr val="DFC1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201596" y="5376161"/>
            <a:ext cx="1605382" cy="611052"/>
          </a:xfrm>
          <a:prstGeom prst="rect">
            <a:avLst/>
          </a:prstGeom>
          <a:ln w="3175">
            <a:solidFill>
              <a:srgbClr val="5B2882"/>
            </a:solidFill>
          </a:ln>
        </p:spPr>
        <p:txBody>
          <a:bodyPr vert="horz" wrap="square" lIns="0" tIns="91363" rIns="0" bIns="0" rtlCol="0">
            <a:spAutoFit/>
          </a:bodyPr>
          <a:lstStyle/>
          <a:p>
            <a:pPr marL="332448" marR="226495" indent="-155091">
              <a:lnSpc>
                <a:spcPct val="104099"/>
              </a:lnSpc>
              <a:spcBef>
                <a:spcPts val="719"/>
              </a:spcBef>
            </a:pPr>
            <a:r>
              <a:rPr sz="1693" spc="79" dirty="0">
                <a:latin typeface="Tahoma"/>
                <a:cs typeface="Tahoma"/>
              </a:rPr>
              <a:t>RPM</a:t>
            </a:r>
            <a:r>
              <a:rPr sz="1693" spc="-54" dirty="0">
                <a:latin typeface="Tahoma"/>
                <a:cs typeface="Tahoma"/>
              </a:rPr>
              <a:t> </a:t>
            </a:r>
            <a:r>
              <a:rPr sz="1693" spc="54" dirty="0">
                <a:latin typeface="Tahoma"/>
                <a:cs typeface="Tahoma"/>
              </a:rPr>
              <a:t>Helper </a:t>
            </a:r>
            <a:r>
              <a:rPr sz="1693" spc="48" dirty="0">
                <a:latin typeface="Tahoma"/>
                <a:cs typeface="Tahoma"/>
              </a:rPr>
              <a:t>functions</a:t>
            </a:r>
            <a:endParaRPr sz="1693" dirty="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594579" y="5350917"/>
            <a:ext cx="1490986" cy="532671"/>
          </a:xfrm>
          <a:custGeom>
            <a:avLst/>
            <a:gdLst/>
            <a:ahLst/>
            <a:cxnLst/>
            <a:rect l="l" t="t" r="r" b="b"/>
            <a:pathLst>
              <a:path w="1233170" h="651510">
                <a:moveTo>
                  <a:pt x="1232636" y="0"/>
                </a:moveTo>
                <a:lnTo>
                  <a:pt x="0" y="0"/>
                </a:lnTo>
                <a:lnTo>
                  <a:pt x="0" y="651243"/>
                </a:lnTo>
                <a:lnTo>
                  <a:pt x="616318" y="651243"/>
                </a:lnTo>
                <a:lnTo>
                  <a:pt x="1232636" y="651243"/>
                </a:lnTo>
                <a:lnTo>
                  <a:pt x="1232636" y="0"/>
                </a:lnTo>
                <a:close/>
              </a:path>
            </a:pathLst>
          </a:custGeom>
          <a:solidFill>
            <a:srgbClr val="DFC1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594579" y="5350918"/>
            <a:ext cx="1490986" cy="532677"/>
          </a:xfrm>
          <a:prstGeom prst="rect">
            <a:avLst/>
          </a:prstGeom>
          <a:ln w="3175">
            <a:solidFill>
              <a:srgbClr val="5B2882"/>
            </a:solidFill>
          </a:ln>
        </p:spPr>
        <p:txBody>
          <a:bodyPr vert="horz" wrap="square" lIns="0" tIns="232631" rIns="0" bIns="0" rtlCol="0">
            <a:spAutoFit/>
          </a:bodyPr>
          <a:lstStyle/>
          <a:p>
            <a:pPr marL="244154">
              <a:spcBef>
                <a:spcPts val="1832"/>
              </a:spcBef>
            </a:pPr>
            <a:r>
              <a:rPr sz="1935" dirty="0">
                <a:latin typeface="Microsoft Sans Serif"/>
                <a:cs typeface="Microsoft Sans Serif"/>
              </a:rPr>
              <a:t>PM</a:t>
            </a:r>
            <a:r>
              <a:rPr sz="1935" spc="-6" dirty="0">
                <a:latin typeface="Microsoft Sans Serif"/>
                <a:cs typeface="Microsoft Sans Serif"/>
              </a:rPr>
              <a:t> </a:t>
            </a:r>
            <a:r>
              <a:rPr sz="1935" spc="36" dirty="0">
                <a:latin typeface="Microsoft Sans Serif"/>
                <a:cs typeface="Microsoft Sans Serif"/>
              </a:rPr>
              <a:t>Core</a:t>
            </a:r>
            <a:endParaRPr lang="en-IN" sz="1935" spc="36" dirty="0">
              <a:latin typeface="Microsoft Sans Serif"/>
              <a:cs typeface="Microsoft Sans Serif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3109521" y="5645584"/>
            <a:ext cx="3790422" cy="178120"/>
            <a:chOff x="2510637" y="4281128"/>
            <a:chExt cx="3134995" cy="147320"/>
          </a:xfrm>
        </p:grpSpPr>
        <p:sp>
          <p:nvSpPr>
            <p:cNvPr id="18" name="object 18"/>
            <p:cNvSpPr/>
            <p:nvPr/>
          </p:nvSpPr>
          <p:spPr>
            <a:xfrm>
              <a:off x="4823282" y="4349174"/>
              <a:ext cx="822325" cy="0"/>
            </a:xfrm>
            <a:custGeom>
              <a:avLst/>
              <a:gdLst/>
              <a:ahLst/>
              <a:cxnLst/>
              <a:rect l="l" t="t" r="r" b="b"/>
              <a:pathLst>
                <a:path w="822325">
                  <a:moveTo>
                    <a:pt x="821880" y="0"/>
                  </a:moveTo>
                  <a:lnTo>
                    <a:pt x="0" y="0"/>
                  </a:lnTo>
                </a:path>
              </a:pathLst>
            </a:custGeom>
            <a:ln w="19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41557" y="4281128"/>
              <a:ext cx="91084" cy="136436"/>
            </a:xfrm>
            <a:prstGeom prst="rect">
              <a:avLst/>
            </a:prstGeom>
          </p:spPr>
        </p:pic>
        <p:sp>
          <p:nvSpPr>
            <p:cNvPr id="20" name="object 20"/>
            <p:cNvSpPr/>
            <p:nvPr/>
          </p:nvSpPr>
          <p:spPr>
            <a:xfrm>
              <a:off x="2592362" y="4359614"/>
              <a:ext cx="822325" cy="0"/>
            </a:xfrm>
            <a:custGeom>
              <a:avLst/>
              <a:gdLst/>
              <a:ahLst/>
              <a:cxnLst/>
              <a:rect l="l" t="t" r="r" b="b"/>
              <a:pathLst>
                <a:path w="822325">
                  <a:moveTo>
                    <a:pt x="821880" y="0"/>
                  </a:moveTo>
                  <a:lnTo>
                    <a:pt x="0" y="0"/>
                  </a:lnTo>
                </a:path>
              </a:pathLst>
            </a:custGeom>
            <a:ln w="1907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10637" y="4291567"/>
              <a:ext cx="91084" cy="13643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CF2CF-9C9A-A657-16E3-2DBFC4ECF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752600"/>
            <a:ext cx="11887200" cy="27586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CBAE21-81BA-6F24-BE33-4BA73F0272DB}"/>
              </a:ext>
            </a:extLst>
          </p:cNvPr>
          <p:cNvSpPr txBox="1"/>
          <p:nvPr/>
        </p:nvSpPr>
        <p:spPr>
          <a:xfrm>
            <a:off x="685800" y="685800"/>
            <a:ext cx="78486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u="sng" spc="250" dirty="0">
                <a:latin typeface="Arial" panose="020B0604020202020204" pitchFamily="34" charset="0"/>
                <a:cs typeface="Arial" panose="020B0604020202020204" pitchFamily="34" charset="0"/>
              </a:rPr>
              <a:t>Drivers in I2C subsystems</a:t>
            </a:r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3624541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1-06 at 10.55.43 AM">
            <a:hlinkClick r:id="" action="ppaction://media"/>
            <a:extLst>
              <a:ext uri="{FF2B5EF4-FFF2-40B4-BE49-F238E27FC236}">
                <a16:creationId xmlns:a16="http://schemas.microsoft.com/office/drawing/2014/main" id="{6B7F56D1-5D2D-7FD1-DC5F-0481F358DB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304800"/>
            <a:ext cx="9906000" cy="560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45165F9-7552-3F70-7C4D-8CE5BDFAB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90" y="1219200"/>
            <a:ext cx="11825019" cy="4495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25B979-A7DC-E1C9-59A2-37021A0F9A8E}"/>
              </a:ext>
            </a:extLst>
          </p:cNvPr>
          <p:cNvSpPr txBox="1"/>
          <p:nvPr/>
        </p:nvSpPr>
        <p:spPr>
          <a:xfrm>
            <a:off x="457200" y="577334"/>
            <a:ext cx="609760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u="sng" spc="250" dirty="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790219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7015</TotalTime>
  <Words>296</Words>
  <Application>Microsoft Office PowerPoint</Application>
  <PresentationFormat>Widescreen</PresentationFormat>
  <Paragraphs>52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Arial MT</vt:lpstr>
      <vt:lpstr>Calibri</vt:lpstr>
      <vt:lpstr>Calibri Light</vt:lpstr>
      <vt:lpstr>Courier New</vt:lpstr>
      <vt:lpstr>Microsoft Sans Serif</vt:lpstr>
      <vt:lpstr>Tahoma</vt:lpstr>
      <vt:lpstr>Times New Roman</vt:lpstr>
      <vt:lpstr>Trebuchet MS</vt:lpstr>
      <vt:lpstr>Verdana</vt:lpstr>
      <vt:lpstr>Wingdings</vt:lpstr>
      <vt:lpstr>Office Theme</vt:lpstr>
      <vt:lpstr>PowerPoint Presentation</vt:lpstr>
      <vt:lpstr>Agenda</vt:lpstr>
      <vt:lpstr>Introduction to power management</vt:lpstr>
      <vt:lpstr>Power management in the Linux kernel</vt:lpstr>
      <vt:lpstr>Relationship between PM Core and Runtime PM</vt:lpstr>
      <vt:lpstr>Relationship between PM Core and Runtime PM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Naveen Vasamsetti</cp:lastModifiedBy>
  <cp:revision>6</cp:revision>
  <dcterms:created xsi:type="dcterms:W3CDTF">2024-12-22T20:08:08Z</dcterms:created>
  <dcterms:modified xsi:type="dcterms:W3CDTF">2025-01-06T06:10:19Z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2024-02-15T00:00:00Z</vt:filetime>
  </property>
  <property fmtid="{D5CDD505-2E9C-101B-9397-08002B2CF9AE}" pid="3" name="Creator">
    <vt:lpwstr>Impress</vt:lpwstr>
  </property>
  <property fmtid="{D5CDD505-2E9C-101B-9397-08002B2CF9AE}" pid="4" name="Producer">
    <vt:lpwstr>LibreOffice 7.3</vt:lpwstr>
  </property>
  <property fmtid="{D5CDD505-2E9C-101B-9397-08002B2CF9AE}" pid="5" name="LastSaved">
    <vt:filetime>2024-02-15T00:00:00Z</vt:filetime>
  </property>
</Properties>
</file>